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76" r:id="rId8"/>
    <p:sldId id="277" r:id="rId9"/>
    <p:sldId id="278" r:id="rId10"/>
    <p:sldId id="279" r:id="rId11"/>
    <p:sldId id="28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A077B1-8958-40B6-BC87-8335D2D293E8}" type="datetimeFigureOut">
              <a:rPr lang="en-CA" smtClean="0"/>
              <a:t>2016-05-27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C2B215-C561-43E0-8497-65E5EFB5E77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77B1-8958-40B6-BC87-8335D2D293E8}" type="datetimeFigureOut">
              <a:rPr lang="en-CA" smtClean="0"/>
              <a:t>2016-05-27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B215-C561-43E0-8497-65E5EFB5E7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77B1-8958-40B6-BC87-8335D2D293E8}" type="datetimeFigureOut">
              <a:rPr lang="en-CA" smtClean="0"/>
              <a:t>2016-05-27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B215-C561-43E0-8497-65E5EFB5E7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A077B1-8958-40B6-BC87-8335D2D293E8}" type="datetimeFigureOut">
              <a:rPr lang="en-CA" smtClean="0"/>
              <a:t>2016-05-27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C2B215-C561-43E0-8497-65E5EFB5E77B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A077B1-8958-40B6-BC87-8335D2D293E8}" type="datetimeFigureOut">
              <a:rPr lang="en-CA" smtClean="0"/>
              <a:t>2016-05-27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C2B215-C561-43E0-8497-65E5EFB5E77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77B1-8958-40B6-BC87-8335D2D293E8}" type="datetimeFigureOut">
              <a:rPr lang="en-CA" smtClean="0"/>
              <a:t>2016-05-27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B215-C561-43E0-8497-65E5EFB5E77B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77B1-8958-40B6-BC87-8335D2D293E8}" type="datetimeFigureOut">
              <a:rPr lang="en-CA" smtClean="0"/>
              <a:t>2016-05-27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B215-C561-43E0-8497-65E5EFB5E77B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A077B1-8958-40B6-BC87-8335D2D293E8}" type="datetimeFigureOut">
              <a:rPr lang="en-CA" smtClean="0"/>
              <a:t>2016-05-27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C2B215-C561-43E0-8497-65E5EFB5E77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77B1-8958-40B6-BC87-8335D2D293E8}" type="datetimeFigureOut">
              <a:rPr lang="en-CA" smtClean="0"/>
              <a:t>2016-05-27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B215-C561-43E0-8497-65E5EFB5E77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A077B1-8958-40B6-BC87-8335D2D293E8}" type="datetimeFigureOut">
              <a:rPr lang="en-CA" smtClean="0"/>
              <a:t>2016-05-27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C2B215-C561-43E0-8497-65E5EFB5E77B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A077B1-8958-40B6-BC87-8335D2D293E8}" type="datetimeFigureOut">
              <a:rPr lang="en-CA" smtClean="0"/>
              <a:t>2016-05-27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C2B215-C561-43E0-8497-65E5EFB5E77B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A077B1-8958-40B6-BC87-8335D2D293E8}" type="datetimeFigureOut">
              <a:rPr lang="en-CA" smtClean="0"/>
              <a:t>2016-05-27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C2B215-C561-43E0-8497-65E5EFB5E77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Unit 6: Solutions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/>
              <a:t>Concentration</a:t>
            </a:r>
            <a:endParaRPr lang="en-CA" dirty="0"/>
          </a:p>
          <a:p>
            <a:r>
              <a:rPr lang="en-CA" dirty="0" smtClean="0"/>
              <a:t>&amp; Dilution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04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 </a:t>
            </a:r>
          </a:p>
          <a:p>
            <a:r>
              <a:rPr lang="en-US" dirty="0"/>
              <a:t>Ex 3. Determine the molarity of a saturated </a:t>
            </a:r>
            <a:r>
              <a:rPr lang="en-US" dirty="0" err="1"/>
              <a:t>NaCl</a:t>
            </a:r>
            <a:r>
              <a:rPr lang="en-US" dirty="0"/>
              <a:t> solution at 25°C.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492896"/>
            <a:ext cx="3127623" cy="41636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4379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58816" cy="4873752"/>
          </a:xfrm>
        </p:spPr>
        <p:txBody>
          <a:bodyPr/>
          <a:lstStyle/>
          <a:p>
            <a:r>
              <a:rPr lang="en-US" dirty="0"/>
              <a:t>Ex 4. What term - saturated, unsaturated, or supersaturated - best describes:</a:t>
            </a:r>
          </a:p>
          <a:p>
            <a:pPr lvl="0"/>
            <a:r>
              <a:rPr lang="en-US" dirty="0"/>
              <a:t>a solution that contains 70g of NaNO</a:t>
            </a:r>
            <a:r>
              <a:rPr lang="en-US" baseline="-25000" dirty="0"/>
              <a:t>3</a:t>
            </a:r>
            <a:r>
              <a:rPr lang="en-US" dirty="0"/>
              <a:t> per 100 mL H</a:t>
            </a:r>
            <a:r>
              <a:rPr lang="en-US" baseline="-25000" dirty="0"/>
              <a:t>2</a:t>
            </a:r>
            <a:r>
              <a:rPr lang="en-US" dirty="0"/>
              <a:t>O at 30°C </a:t>
            </a:r>
          </a:p>
          <a:p>
            <a:endParaRPr lang="en-US" dirty="0"/>
          </a:p>
          <a:p>
            <a:pPr lvl="0"/>
            <a:r>
              <a:rPr lang="en-US" dirty="0"/>
              <a:t>a solution that contains 60g of dissolved </a:t>
            </a:r>
            <a:r>
              <a:rPr lang="en-US" dirty="0" err="1"/>
              <a:t>KCl</a:t>
            </a:r>
            <a:r>
              <a:rPr lang="en-US" dirty="0"/>
              <a:t> per 100 mL H</a:t>
            </a:r>
            <a:r>
              <a:rPr lang="en-US" baseline="-25000" dirty="0"/>
              <a:t>2</a:t>
            </a:r>
            <a:r>
              <a:rPr lang="en-US" dirty="0"/>
              <a:t>O at 80°C</a:t>
            </a:r>
          </a:p>
          <a:p>
            <a:r>
              <a:rPr lang="en-CA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00200"/>
            <a:ext cx="3919711" cy="4873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3697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Standard solution: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A standard solution is a solution of a known concentration. This means it has a precise </a:t>
            </a:r>
            <a:r>
              <a:rPr lang="en-US" u="sng" dirty="0"/>
              <a:t>mass</a:t>
            </a:r>
            <a:r>
              <a:rPr lang="en-US" dirty="0"/>
              <a:t> of solute in a specific </a:t>
            </a:r>
            <a:r>
              <a:rPr lang="en-US" u="sng" dirty="0"/>
              <a:t>volume</a:t>
            </a:r>
            <a:r>
              <a:rPr lang="en-US" dirty="0"/>
              <a:t> of solution. </a:t>
            </a:r>
            <a:endParaRPr lang="en-CA" dirty="0"/>
          </a:p>
          <a:p>
            <a:pPr lvl="0"/>
            <a:r>
              <a:rPr lang="en-US" u="sng" dirty="0"/>
              <a:t>Standard</a:t>
            </a:r>
            <a:r>
              <a:rPr lang="en-US" dirty="0"/>
              <a:t> solutions are used in experiments where the concentration of a solution must be known. </a:t>
            </a:r>
            <a:endParaRPr lang="en-CA" dirty="0"/>
          </a:p>
          <a:p>
            <a:pPr lvl="0"/>
            <a:r>
              <a:rPr lang="en-US" dirty="0"/>
              <a:t>We use volumetric flasks to prepare standard solutions as they have a small margin of </a:t>
            </a:r>
            <a:r>
              <a:rPr lang="en-US" u="sng" dirty="0"/>
              <a:t>error</a:t>
            </a:r>
            <a:r>
              <a:rPr lang="en-US" dirty="0"/>
              <a:t> when compared to other pieces of lab equipment. Volumetric flasks come in a variety of sizes (volumes).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364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Standard solution: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i="1" dirty="0"/>
              <a:t>To prepare a standard solution we follow the following steps:</a:t>
            </a:r>
            <a:endParaRPr lang="en-CA" dirty="0"/>
          </a:p>
          <a:p>
            <a:pPr lvl="0"/>
            <a:r>
              <a:rPr lang="en-US" dirty="0"/>
              <a:t>Calculate the required </a:t>
            </a:r>
            <a:r>
              <a:rPr lang="en-US" u="sng" dirty="0"/>
              <a:t>mass</a:t>
            </a:r>
            <a:r>
              <a:rPr lang="en-US" dirty="0"/>
              <a:t> of solute needed using the volume and concentration you want to end up with. </a:t>
            </a:r>
            <a:endParaRPr lang="en-CA" dirty="0"/>
          </a:p>
          <a:p>
            <a:pPr lvl="0"/>
            <a:r>
              <a:rPr lang="en-US" dirty="0"/>
              <a:t>Weigh out the mass of the solute needed and add it to a volumetric flask of the appropriate size.</a:t>
            </a:r>
            <a:endParaRPr lang="en-CA" dirty="0"/>
          </a:p>
          <a:p>
            <a:pPr lvl="0"/>
            <a:r>
              <a:rPr lang="en-US" dirty="0"/>
              <a:t>Dissolve the solid in </a:t>
            </a:r>
            <a:r>
              <a:rPr lang="en-US" u="sng" dirty="0"/>
              <a:t>pure</a:t>
            </a:r>
            <a:r>
              <a:rPr lang="en-US" dirty="0"/>
              <a:t> water using less than </a:t>
            </a:r>
            <a:r>
              <a:rPr lang="en-US" u="sng" dirty="0"/>
              <a:t>half</a:t>
            </a:r>
            <a:r>
              <a:rPr lang="en-US" dirty="0"/>
              <a:t> of the final solution volume. </a:t>
            </a:r>
            <a:endParaRPr lang="en-CA" dirty="0"/>
          </a:p>
          <a:p>
            <a:pPr lvl="0"/>
            <a:r>
              <a:rPr lang="en-US" dirty="0"/>
              <a:t>Once the solute is dissolved, add the rest of the water. Be sure to use a medicine dropper for the final few milliliters of water. Use the calibration line to set the </a:t>
            </a:r>
            <a:r>
              <a:rPr lang="en-US" u="sng" dirty="0"/>
              <a:t>meniscus</a:t>
            </a:r>
            <a:r>
              <a:rPr lang="en-US" dirty="0"/>
              <a:t> in the appropriate spot. 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0" t="-13334" r="470" b="38888"/>
          <a:stretch/>
        </p:blipFill>
        <p:spPr bwMode="auto">
          <a:xfrm>
            <a:off x="7596336" y="3539268"/>
            <a:ext cx="1224136" cy="16816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042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Standard solution: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061048"/>
          </a:xfrm>
        </p:spPr>
        <p:txBody>
          <a:bodyPr>
            <a:normAutofit fontScale="92500" lnSpcReduction="20000"/>
          </a:bodyPr>
          <a:lstStyle/>
          <a:p>
            <a:r>
              <a:rPr lang="en-CA" b="1" dirty="0" smtClean="0"/>
              <a:t>Ex</a:t>
            </a:r>
            <a:r>
              <a:rPr lang="en-CA" b="1" dirty="0"/>
              <a:t>. </a:t>
            </a:r>
            <a:r>
              <a:rPr lang="en-CA" dirty="0"/>
              <a:t>Describe the preparation of 2.000 L of a standard aqueous solution containing 0.1000 </a:t>
            </a:r>
            <a:r>
              <a:rPr lang="en-CA" dirty="0" err="1"/>
              <a:t>mol</a:t>
            </a:r>
            <a:r>
              <a:rPr lang="en-CA" dirty="0"/>
              <a:t>/L potassium nitrate. </a:t>
            </a:r>
            <a:endParaRPr lang="en-CA" dirty="0" smtClean="0"/>
          </a:p>
          <a:p>
            <a:endParaRPr lang="en-CA" dirty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sz="1900" dirty="0"/>
          </a:p>
          <a:p>
            <a:r>
              <a:rPr lang="en-CA" sz="1900" i="1" dirty="0"/>
              <a:t>To prepare the solution we place_______________ g of KNO</a:t>
            </a:r>
            <a:r>
              <a:rPr lang="en-CA" sz="1900" i="1" baseline="-25000" dirty="0"/>
              <a:t>3</a:t>
            </a:r>
            <a:r>
              <a:rPr lang="en-CA" sz="1900" i="1" dirty="0"/>
              <a:t> in a 2.000 L volumetric flask</a:t>
            </a:r>
            <a:r>
              <a:rPr lang="en-CA" sz="1900" i="1" dirty="0" smtClean="0"/>
              <a:t>.___________________ </a:t>
            </a:r>
            <a:r>
              <a:rPr lang="en-CA" sz="1900" i="1" dirty="0"/>
              <a:t>the required amount of water is added. When all the potassium nitrate is dissolved, the solution is diluted with the remaining water.</a:t>
            </a:r>
            <a:endParaRPr lang="en-CA" sz="19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42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Dilution Calculations: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When making a solution in chemistry laboratories you usually only have access to substances with high concentration solutions (called stock solutions) and are then required to dilute the stock solutions. A calculation needs to be completed in order to determine the amount of distilled water that needs to be added to a certain volume of stock solution in order to create the desired concentration.</a:t>
            </a:r>
            <a:endParaRPr lang="en-CA" dirty="0"/>
          </a:p>
          <a:p>
            <a:pPr lvl="0"/>
            <a:r>
              <a:rPr lang="en-US" dirty="0"/>
              <a:t>Since the number of </a:t>
            </a:r>
            <a:r>
              <a:rPr lang="en-US" u="sng" dirty="0"/>
              <a:t>moles</a:t>
            </a:r>
            <a:r>
              <a:rPr lang="en-US" dirty="0"/>
              <a:t> of solute in a solution does not change when you dilute it, the equation for dilution is as follows:       </a:t>
            </a:r>
            <a:endParaRPr lang="en-CA" dirty="0"/>
          </a:p>
          <a:p>
            <a:pPr marL="0" indent="0">
              <a:buNone/>
            </a:pPr>
            <a:r>
              <a:rPr lang="en-CA" i="1" dirty="0"/>
              <a:t>			V</a:t>
            </a:r>
            <a:r>
              <a:rPr lang="en-CA" i="1" baseline="-25000" dirty="0"/>
              <a:t>1 </a:t>
            </a:r>
            <a:r>
              <a:rPr lang="en-CA" i="1" dirty="0"/>
              <a:t>C</a:t>
            </a:r>
            <a:r>
              <a:rPr lang="en-CA" i="1" baseline="-25000" dirty="0"/>
              <a:t>1</a:t>
            </a:r>
            <a:r>
              <a:rPr lang="en-CA" i="1" dirty="0"/>
              <a:t> = V</a:t>
            </a:r>
            <a:r>
              <a:rPr lang="en-CA" i="1" baseline="-25000" dirty="0"/>
              <a:t>2</a:t>
            </a:r>
            <a:r>
              <a:rPr lang="en-CA" i="1" dirty="0"/>
              <a:t> C</a:t>
            </a:r>
            <a:r>
              <a:rPr lang="en-CA" i="1" baseline="-25000" dirty="0"/>
              <a:t>2</a:t>
            </a:r>
            <a:endParaRPr lang="en-CA" dirty="0"/>
          </a:p>
          <a:p>
            <a:pPr marL="0" indent="0">
              <a:buNone/>
            </a:pPr>
            <a:r>
              <a:rPr lang="en-CA" i="1" dirty="0"/>
              <a:t>	                    before          after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087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/>
              <a:t> </a:t>
            </a:r>
            <a:r>
              <a:rPr lang="en-CA" b="1" dirty="0" smtClean="0"/>
              <a:t>Ex</a:t>
            </a:r>
            <a:r>
              <a:rPr lang="en-CA" b="1" dirty="0"/>
              <a:t>.</a:t>
            </a:r>
            <a:r>
              <a:rPr lang="en-CA" b="1" i="1" dirty="0"/>
              <a:t> </a:t>
            </a:r>
            <a:r>
              <a:rPr lang="en-CA" dirty="0"/>
              <a:t>Water is added to 200.mL of 2.40M ammonia cleaning solution (NH</a:t>
            </a:r>
            <a:r>
              <a:rPr lang="en-CA" baseline="-25000" dirty="0"/>
              <a:t>3</a:t>
            </a:r>
            <a:r>
              <a:rPr lang="en-CA" dirty="0"/>
              <a:t>), until the final volume is 1.00L. Find the molar concentration of the final diluted solution.</a:t>
            </a:r>
          </a:p>
        </p:txBody>
      </p:sp>
    </p:spTree>
    <p:extLst>
      <p:ext uri="{BB962C8B-B14F-4D97-AF65-F5344CB8AC3E}">
        <p14:creationId xmlns:p14="http://schemas.microsoft.com/office/powerpoint/2010/main" val="177664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 </a:t>
            </a:r>
            <a:r>
              <a:rPr lang="en-CA" b="1" dirty="0" smtClean="0"/>
              <a:t>Ex </a:t>
            </a:r>
            <a:r>
              <a:rPr lang="en-CA" b="1" dirty="0"/>
              <a:t>. </a:t>
            </a:r>
            <a:r>
              <a:rPr lang="en-CA" dirty="0"/>
              <a:t>What volume of concentrated sulphuric acid (containing 18.0 M H</a:t>
            </a:r>
            <a:r>
              <a:rPr lang="en-CA" baseline="-25000" dirty="0"/>
              <a:t>2</a:t>
            </a:r>
            <a:r>
              <a:rPr lang="en-CA" dirty="0"/>
              <a:t>SO</a:t>
            </a:r>
            <a:r>
              <a:rPr lang="en-CA" baseline="-25000" dirty="0"/>
              <a:t>4</a:t>
            </a:r>
            <a:r>
              <a:rPr lang="en-CA" dirty="0"/>
              <a:t>) is required to prepare 5.00 L of 0.150 M aqueous sulphuric acid solution by dilution with water? </a:t>
            </a:r>
          </a:p>
        </p:txBody>
      </p:sp>
    </p:spTree>
    <p:extLst>
      <p:ext uri="{BB962C8B-B14F-4D97-AF65-F5344CB8AC3E}">
        <p14:creationId xmlns:p14="http://schemas.microsoft.com/office/powerpoint/2010/main" val="32175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Ion Concentration: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r>
              <a:rPr lang="en-CA" sz="2000" dirty="0"/>
              <a:t>Consider a 0.20M aqueous solution of sodium carbonate. The sodium carbonate will </a:t>
            </a:r>
            <a:r>
              <a:rPr lang="en-CA" sz="2000" dirty="0" smtClean="0"/>
              <a:t>be </a:t>
            </a:r>
            <a:r>
              <a:rPr lang="en-CA" sz="2000" dirty="0"/>
              <a:t>completely dissociated into ions:</a:t>
            </a:r>
          </a:p>
          <a:p>
            <a:pPr marL="0" indent="0">
              <a:buNone/>
            </a:pPr>
            <a:r>
              <a:rPr lang="en-CA" sz="2000" dirty="0" smtClean="0"/>
              <a:t>		</a:t>
            </a:r>
            <a:r>
              <a:rPr lang="en-CA" sz="2000" dirty="0" smtClean="0"/>
              <a:t> </a:t>
            </a:r>
            <a:endParaRPr lang="en-CA" sz="2000" dirty="0"/>
          </a:p>
          <a:p>
            <a:r>
              <a:rPr lang="en-CA" sz="2000" dirty="0"/>
              <a:t>The concentration of the </a:t>
            </a:r>
            <a:r>
              <a:rPr lang="en-CA" sz="2000" dirty="0" smtClean="0"/>
              <a:t>sodium ions can be calculated using </a:t>
            </a:r>
            <a:r>
              <a:rPr lang="en-CA" sz="2000" dirty="0"/>
              <a:t>the conversion factors from the balanced equation (similar to </a:t>
            </a:r>
            <a:r>
              <a:rPr lang="en-CA" sz="2000" dirty="0" err="1"/>
              <a:t>mol</a:t>
            </a:r>
            <a:r>
              <a:rPr lang="en-CA" sz="2000" dirty="0"/>
              <a:t>- </a:t>
            </a:r>
            <a:r>
              <a:rPr lang="en-CA" sz="2000" dirty="0" err="1"/>
              <a:t>mol</a:t>
            </a:r>
            <a:r>
              <a:rPr lang="en-CA" sz="2000" dirty="0"/>
              <a:t> stoichiometry). Remember: concentration is represented by using square brackets. </a:t>
            </a:r>
            <a:endParaRPr lang="en-CA" sz="2000" dirty="0" smtClean="0"/>
          </a:p>
          <a:p>
            <a:endParaRPr lang="en-CA" sz="2000" dirty="0"/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 </a:t>
            </a:r>
            <a:r>
              <a:rPr lang="en-CA" b="1" dirty="0" smtClean="0"/>
              <a:t>Ex</a:t>
            </a:r>
            <a:r>
              <a:rPr lang="en-CA" b="1" dirty="0"/>
              <a:t>. </a:t>
            </a:r>
            <a:r>
              <a:rPr lang="en-CA" dirty="0"/>
              <a:t>What are the concentrations of the ions in an aqueous solution containing 0.15 </a:t>
            </a:r>
            <a:r>
              <a:rPr lang="en-CA" dirty="0" err="1"/>
              <a:t>mol</a:t>
            </a:r>
            <a:r>
              <a:rPr lang="en-CA" dirty="0"/>
              <a:t>/L iron(III) nitrate?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074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Concentration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Concentration refers to the amount of solute dissolved in a specific </a:t>
            </a:r>
            <a:r>
              <a:rPr lang="en-US" u="sng" dirty="0"/>
              <a:t>amount</a:t>
            </a:r>
            <a:r>
              <a:rPr lang="en-US" dirty="0"/>
              <a:t> of solvent. </a:t>
            </a:r>
            <a:endParaRPr lang="en-CA" dirty="0"/>
          </a:p>
          <a:p>
            <a:pPr lvl="0"/>
            <a:r>
              <a:rPr lang="en-US" dirty="0"/>
              <a:t>Concentrated and dilute are </a:t>
            </a:r>
            <a:r>
              <a:rPr lang="en-US" u="sng" dirty="0"/>
              <a:t>qualitative</a:t>
            </a:r>
            <a:r>
              <a:rPr lang="en-US" dirty="0"/>
              <a:t> terms we use to describe concentration. Dilute means there is not a lot of solute in the solution and concentrated means there is a lot of solute in the solution. </a:t>
            </a:r>
            <a:endParaRPr lang="en-CA" dirty="0"/>
          </a:p>
          <a:p>
            <a:pPr lvl="0"/>
            <a:r>
              <a:rPr lang="en-US" dirty="0"/>
              <a:t>Common concentrations are molarity, molality, ppm, and ppb.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29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2000" b="1" dirty="0"/>
              <a:t> </a:t>
            </a:r>
            <a:r>
              <a:rPr lang="en-CA" sz="2000" b="1" dirty="0" smtClean="0"/>
              <a:t>Ex</a:t>
            </a:r>
            <a:r>
              <a:rPr lang="en-CA" sz="2000" b="1" dirty="0"/>
              <a:t>. </a:t>
            </a:r>
            <a:r>
              <a:rPr lang="en-CA" sz="2000" dirty="0"/>
              <a:t>250mL of 0.30M K</a:t>
            </a:r>
            <a:r>
              <a:rPr lang="en-CA" sz="2000" baseline="-25000" dirty="0"/>
              <a:t>2</a:t>
            </a:r>
            <a:r>
              <a:rPr lang="en-CA" sz="2000" dirty="0"/>
              <a:t>SO</a:t>
            </a:r>
            <a:r>
              <a:rPr lang="en-CA" sz="2000" baseline="-25000" dirty="0"/>
              <a:t>4</a:t>
            </a:r>
            <a:r>
              <a:rPr lang="en-CA" sz="2000" dirty="0"/>
              <a:t> and 250mL of 0.80M MgCl</a:t>
            </a:r>
            <a:r>
              <a:rPr lang="en-CA" sz="2000" baseline="-25000" dirty="0"/>
              <a:t>2</a:t>
            </a:r>
            <a:r>
              <a:rPr lang="en-CA" sz="2000" dirty="0"/>
              <a:t> are mixed and no reaction results. What is the concentration of each substance in the final solution, and the concentration of each individual ion?</a:t>
            </a:r>
          </a:p>
        </p:txBody>
      </p:sp>
    </p:spTree>
    <p:extLst>
      <p:ext uri="{BB962C8B-B14F-4D97-AF65-F5344CB8AC3E}">
        <p14:creationId xmlns:p14="http://schemas.microsoft.com/office/powerpoint/2010/main" val="327087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b="1" dirty="0" smtClean="0"/>
          </a:p>
          <a:p>
            <a:endParaRPr lang="en-CA" b="1" dirty="0"/>
          </a:p>
          <a:p>
            <a:r>
              <a:rPr lang="en-CA" b="1" dirty="0" smtClean="0"/>
              <a:t>See </a:t>
            </a:r>
            <a:r>
              <a:rPr lang="en-CA" b="1" dirty="0"/>
              <a:t>Concentration and Dilution Assignment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218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Molarity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This is  </a:t>
            </a:r>
            <a:r>
              <a:rPr lang="en-CA" i="1" dirty="0"/>
              <a:t>the number of moles of solute dissolved in one litre of solution</a:t>
            </a:r>
            <a:r>
              <a:rPr lang="en-CA" dirty="0"/>
              <a:t>. </a:t>
            </a:r>
          </a:p>
          <a:p>
            <a:r>
              <a:rPr lang="en-CA" dirty="0"/>
              <a:t>The formula for molarity is as follows:</a:t>
            </a:r>
          </a:p>
          <a:p>
            <a:endParaRPr lang="en-CA" i="1" dirty="0" smtClean="0"/>
          </a:p>
          <a:p>
            <a:pPr marL="0" indent="0">
              <a:buNone/>
            </a:pPr>
            <a:r>
              <a:rPr lang="en-CA" i="1" dirty="0" smtClean="0"/>
              <a:t>C = _</a:t>
            </a:r>
            <a:r>
              <a:rPr lang="en-CA" i="1" u="sng" dirty="0" smtClean="0"/>
              <a:t>n</a:t>
            </a:r>
            <a:r>
              <a:rPr lang="en-CA" i="1" dirty="0" smtClean="0"/>
              <a:t>_</a:t>
            </a:r>
          </a:p>
          <a:p>
            <a:pPr marL="0" indent="0">
              <a:buNone/>
            </a:pPr>
            <a:r>
              <a:rPr lang="en-CA" i="1" dirty="0" smtClean="0"/>
              <a:t>        V</a:t>
            </a:r>
          </a:p>
          <a:p>
            <a:endParaRPr lang="en-CA" i="1" dirty="0"/>
          </a:p>
          <a:p>
            <a:r>
              <a:rPr lang="en-CA" dirty="0" smtClean="0"/>
              <a:t>n </a:t>
            </a:r>
            <a:r>
              <a:rPr lang="en-CA" dirty="0"/>
              <a:t>= # moles of solute</a:t>
            </a:r>
          </a:p>
          <a:p>
            <a:r>
              <a:rPr lang="en-CA" dirty="0"/>
              <a:t>V = volume of solution in litres</a:t>
            </a:r>
          </a:p>
          <a:p>
            <a:r>
              <a:rPr lang="en-CA" dirty="0"/>
              <a:t>c = concentration in moles per litre (M)</a:t>
            </a:r>
          </a:p>
        </p:txBody>
      </p:sp>
    </p:spTree>
    <p:extLst>
      <p:ext uri="{BB962C8B-B14F-4D97-AF65-F5344CB8AC3E}">
        <p14:creationId xmlns:p14="http://schemas.microsoft.com/office/powerpoint/2010/main" val="273577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/>
              <a:t> </a:t>
            </a:r>
            <a:r>
              <a:rPr lang="en-CA" b="1" dirty="0" smtClean="0"/>
              <a:t>Ex</a:t>
            </a:r>
            <a:r>
              <a:rPr lang="en-CA" b="1" dirty="0"/>
              <a:t>. </a:t>
            </a:r>
            <a:r>
              <a:rPr lang="en-CA" dirty="0"/>
              <a:t>If a teaspoon (5.0mL) of a 0.50 M solution of </a:t>
            </a:r>
            <a:r>
              <a:rPr lang="en-CA" dirty="0" err="1"/>
              <a:t>NaCl</a:t>
            </a:r>
            <a:r>
              <a:rPr lang="en-CA" dirty="0"/>
              <a:t> was evaporated, how many moles of sodium chloride would be left? What mass of </a:t>
            </a:r>
            <a:r>
              <a:rPr lang="en-CA" dirty="0" err="1"/>
              <a:t>NaCl</a:t>
            </a:r>
            <a:r>
              <a:rPr lang="en-CA" dirty="0"/>
              <a:t> would be left?</a:t>
            </a:r>
          </a:p>
        </p:txBody>
      </p:sp>
    </p:spTree>
    <p:extLst>
      <p:ext uri="{BB962C8B-B14F-4D97-AF65-F5344CB8AC3E}">
        <p14:creationId xmlns:p14="http://schemas.microsoft.com/office/powerpoint/2010/main" val="29912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/>
              <a:t> </a:t>
            </a:r>
            <a:r>
              <a:rPr lang="en-CA" b="1" dirty="0" smtClean="0"/>
              <a:t>Ex</a:t>
            </a:r>
            <a:r>
              <a:rPr lang="en-CA" b="1" dirty="0"/>
              <a:t>. </a:t>
            </a:r>
            <a:r>
              <a:rPr lang="en-CA" dirty="0"/>
              <a:t>Antifreeze is a solution of ethylene glycol, C</a:t>
            </a:r>
            <a:r>
              <a:rPr lang="en-CA" baseline="-25000" dirty="0"/>
              <a:t>2</a:t>
            </a:r>
            <a:r>
              <a:rPr lang="en-CA" dirty="0"/>
              <a:t>H</a:t>
            </a:r>
            <a:r>
              <a:rPr lang="en-CA" baseline="-25000" dirty="0"/>
              <a:t>6</a:t>
            </a:r>
            <a:r>
              <a:rPr lang="en-CA" dirty="0"/>
              <a:t>O</a:t>
            </a:r>
            <a:r>
              <a:rPr lang="en-CA" baseline="-25000" dirty="0"/>
              <a:t>2</a:t>
            </a:r>
            <a:r>
              <a:rPr lang="en-CA" dirty="0"/>
              <a:t>, in water. If 4.50 L of antifreeze contains 2.00 kg of ethylene glycol, what is the concentration of the solution?</a:t>
            </a:r>
          </a:p>
        </p:txBody>
      </p:sp>
    </p:spTree>
    <p:extLst>
      <p:ext uri="{BB962C8B-B14F-4D97-AF65-F5344CB8AC3E}">
        <p14:creationId xmlns:p14="http://schemas.microsoft.com/office/powerpoint/2010/main" val="350949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Solubility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are charts and tables available that we can use to get an idea of how soluble a certain solute is in a certain solvent. </a:t>
            </a:r>
            <a:r>
              <a:rPr lang="en-US" b="1" dirty="0"/>
              <a:t>Solubility </a:t>
            </a:r>
            <a:r>
              <a:rPr lang="en-US" b="1" u="sng" dirty="0"/>
              <a:t>curves</a:t>
            </a:r>
            <a:r>
              <a:rPr lang="en-US" u="sng" dirty="0"/>
              <a:t> </a:t>
            </a:r>
            <a:r>
              <a:rPr lang="en-US" dirty="0"/>
              <a:t>tell us what mass of solute will dissolve in 100g of water over a range of temperatures.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428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3610744" cy="505631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You'll notice that for most substances, solubility </a:t>
            </a:r>
            <a:r>
              <a:rPr lang="en-US" u="sng" dirty="0"/>
              <a:t>increases</a:t>
            </a:r>
            <a:r>
              <a:rPr lang="en-US" dirty="0"/>
              <a:t> as temperature increases. In solutions involving liquids and solids typically more solute can be dissolved at higher temperatures. </a:t>
            </a:r>
          </a:p>
          <a:p>
            <a:r>
              <a:rPr lang="en-US" dirty="0"/>
              <a:t>Ex. At 30°C approximately </a:t>
            </a:r>
            <a:r>
              <a:rPr lang="en-US" u="sng" dirty="0" smtClean="0"/>
              <a:t>________</a:t>
            </a:r>
            <a:r>
              <a:rPr lang="en-US" dirty="0" smtClean="0"/>
              <a:t> </a:t>
            </a:r>
            <a:r>
              <a:rPr lang="en-US" dirty="0"/>
              <a:t>of KClO</a:t>
            </a:r>
            <a:r>
              <a:rPr lang="en-US" baseline="-25000" dirty="0"/>
              <a:t>3</a:t>
            </a:r>
            <a:r>
              <a:rPr lang="en-US" dirty="0"/>
              <a:t> will dissolve in 100g of water. If the temperature is increased to 80°C, approximately </a:t>
            </a:r>
            <a:r>
              <a:rPr lang="en-US" u="sng" dirty="0" smtClean="0"/>
              <a:t>______</a:t>
            </a:r>
            <a:r>
              <a:rPr lang="en-US" dirty="0" smtClean="0"/>
              <a:t> </a:t>
            </a:r>
            <a:r>
              <a:rPr lang="en-US" dirty="0"/>
              <a:t>of the substance will dissolve in 100g (or 100mL) of water.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836712"/>
            <a:ext cx="4279751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339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r>
              <a:rPr lang="en-US" dirty="0" smtClean="0"/>
              <a:t>Ex. </a:t>
            </a:r>
            <a:r>
              <a:rPr lang="en-US" dirty="0"/>
              <a:t>What mass of solute will dissolve in 100mL of water at the following temperatures. Also determine which of the three substances is most soluble in water at 15°C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8"/>
            <a:ext cx="3024336" cy="369302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970556"/>
              </p:ext>
            </p:extLst>
          </p:nvPr>
        </p:nvGraphicFramePr>
        <p:xfrm>
          <a:off x="3731332" y="3071386"/>
          <a:ext cx="3810000" cy="91668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70000"/>
                <a:gridCol w="1270000"/>
                <a:gridCol w="1270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KNO</a:t>
                      </a:r>
                      <a:r>
                        <a:rPr lang="en-US" sz="1200" baseline="-25000">
                          <a:effectLst/>
                        </a:rPr>
                        <a:t>3</a:t>
                      </a:r>
                      <a:r>
                        <a:rPr lang="en-US" sz="1200">
                          <a:effectLst/>
                        </a:rPr>
                        <a:t>at 70°C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NaCl</a:t>
                      </a:r>
                      <a:r>
                        <a:rPr lang="en-US" sz="1200" dirty="0">
                          <a:effectLst/>
                        </a:rPr>
                        <a:t> at 100°C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NH</a:t>
                      </a:r>
                      <a:r>
                        <a:rPr lang="en-US" sz="1200" baseline="-25000">
                          <a:effectLst/>
                        </a:rPr>
                        <a:t>4</a:t>
                      </a:r>
                      <a:r>
                        <a:rPr lang="en-US" sz="1200">
                          <a:effectLst/>
                        </a:rPr>
                        <a:t>Cl at 90°C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149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577116" cy="4873752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On a solubility curve, the lines indicate the concentration of a </a:t>
            </a:r>
            <a:r>
              <a:rPr lang="en-US" b="1" u="sng" dirty="0"/>
              <a:t>saturated</a:t>
            </a:r>
            <a:r>
              <a:rPr lang="en-US" b="1" dirty="0"/>
              <a:t> solution</a:t>
            </a:r>
            <a:r>
              <a:rPr lang="en-US" dirty="0"/>
              <a:t> - the </a:t>
            </a:r>
            <a:r>
              <a:rPr lang="en-US" u="sng" dirty="0"/>
              <a:t>maximum</a:t>
            </a:r>
            <a:r>
              <a:rPr lang="en-US" dirty="0"/>
              <a:t> amount of solute that will dissolve at that specific temperature. The molar concentration of the substance can be calculated.</a:t>
            </a:r>
          </a:p>
          <a:p>
            <a:pPr lvl="0"/>
            <a:r>
              <a:rPr lang="en-US" dirty="0"/>
              <a:t>The values on the graph </a:t>
            </a:r>
            <a:r>
              <a:rPr lang="en-US" u="sng" dirty="0"/>
              <a:t>below</a:t>
            </a:r>
            <a:r>
              <a:rPr lang="en-US" dirty="0"/>
              <a:t> a curve represent </a:t>
            </a:r>
            <a:r>
              <a:rPr lang="en-US" b="1" dirty="0"/>
              <a:t>unsaturated</a:t>
            </a:r>
            <a:r>
              <a:rPr lang="en-US" dirty="0"/>
              <a:t> solutions - more solute could be dissolved at that temperature. Values </a:t>
            </a:r>
            <a:r>
              <a:rPr lang="en-US" u="sng" dirty="0"/>
              <a:t>above</a:t>
            </a:r>
            <a:r>
              <a:rPr lang="en-US" dirty="0"/>
              <a:t> a curve represent </a:t>
            </a:r>
            <a:r>
              <a:rPr lang="en-US" b="1" dirty="0"/>
              <a:t>supersaturated</a:t>
            </a:r>
            <a:r>
              <a:rPr lang="en-US" dirty="0"/>
              <a:t> solutions, a solution which holds more solute that can normally dissolve in that volume of solvent.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316" y="1988840"/>
            <a:ext cx="2473791" cy="308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586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10125</TotalTime>
  <Words>793</Words>
  <Application>Microsoft Office PowerPoint</Application>
  <PresentationFormat>On-screen Show (4:3)</PresentationFormat>
  <Paragraphs>77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Century Schoolbook</vt:lpstr>
      <vt:lpstr>Times New Roman</vt:lpstr>
      <vt:lpstr>Wingdings</vt:lpstr>
      <vt:lpstr>Wingdings 2</vt:lpstr>
      <vt:lpstr>Oriel</vt:lpstr>
      <vt:lpstr>Unit 6: Solutions</vt:lpstr>
      <vt:lpstr>Concentration</vt:lpstr>
      <vt:lpstr>Molarity</vt:lpstr>
      <vt:lpstr>PowerPoint Presentation</vt:lpstr>
      <vt:lpstr>PowerPoint Presentation</vt:lpstr>
      <vt:lpstr>Solubility Curves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Standard solution: </vt:lpstr>
      <vt:lpstr>Standard solution: </vt:lpstr>
      <vt:lpstr>Standard solution: </vt:lpstr>
      <vt:lpstr>Dilution Calculations:</vt:lpstr>
      <vt:lpstr>PowerPoint Presentation</vt:lpstr>
      <vt:lpstr>PowerPoint Presentation</vt:lpstr>
      <vt:lpstr>Ion Concentration:</vt:lpstr>
      <vt:lpstr>PowerPoint Presentation</vt:lpstr>
      <vt:lpstr>PowerPoint Presentation</vt:lpstr>
      <vt:lpstr>PowerPoint Presentation</vt:lpstr>
    </vt:vector>
  </TitlesOfParts>
  <Company>Saskatoon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6: Solutions</dc:title>
  <dc:creator>Wiebe, Eastlyn Megan</dc:creator>
  <cp:lastModifiedBy>Appleton, Eastlyn Megan (Eastlyn)</cp:lastModifiedBy>
  <cp:revision>13</cp:revision>
  <dcterms:created xsi:type="dcterms:W3CDTF">2012-10-02T22:08:14Z</dcterms:created>
  <dcterms:modified xsi:type="dcterms:W3CDTF">2016-05-30T14:31:47Z</dcterms:modified>
</cp:coreProperties>
</file>