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9" r:id="rId9"/>
    <p:sldId id="263" r:id="rId10"/>
    <p:sldId id="264" r:id="rId11"/>
    <p:sldId id="265" r:id="rId12"/>
    <p:sldId id="266" r:id="rId13"/>
    <p:sldId id="267"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570"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384AC89-047D-4DE7-B926-15D150F954D6}" type="datetimeFigureOut">
              <a:rPr lang="en-CA" smtClean="0"/>
              <a:t>2017-09-25</a:t>
            </a:fld>
            <a:endParaRPr lang="en-CA"/>
          </a:p>
        </p:txBody>
      </p:sp>
      <p:sp>
        <p:nvSpPr>
          <p:cNvPr id="5" name="Footer Placeholder 4"/>
          <p:cNvSpPr>
            <a:spLocks noGrp="1"/>
          </p:cNvSpPr>
          <p:nvPr>
            <p:ph type="ftr" sz="quarter" idx="11"/>
          </p:nvPr>
        </p:nvSpPr>
        <p:spPr/>
        <p:txBody>
          <a:bodyPr/>
          <a:lstStyle/>
          <a:p>
            <a:endParaRPr lang="en-CA"/>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85F498C7-A26B-4249-8600-A9E25C0EE004}" type="slidenum">
              <a:rPr lang="en-CA" smtClean="0"/>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84AC89-047D-4DE7-B926-15D150F954D6}" type="datetimeFigureOut">
              <a:rPr lang="en-CA" smtClean="0"/>
              <a:t>2017-09-25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5F498C7-A26B-4249-8600-A9E25C0EE004}" type="slidenum">
              <a:rPr lang="en-CA" smtClean="0"/>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84AC89-047D-4DE7-B926-15D150F954D6}" type="datetimeFigureOut">
              <a:rPr lang="en-CA" smtClean="0"/>
              <a:t>2017-09-25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5F498C7-A26B-4249-8600-A9E25C0EE004}" type="slidenum">
              <a:rPr lang="en-CA" smtClean="0"/>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384AC89-047D-4DE7-B926-15D150F954D6}" type="datetimeFigureOut">
              <a:rPr lang="en-CA" smtClean="0"/>
              <a:t>2017-09-25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5F498C7-A26B-4249-8600-A9E25C0EE004}" type="slidenum">
              <a:rPr lang="en-CA" smtClean="0"/>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4384AC89-047D-4DE7-B926-15D150F954D6}" type="datetimeFigureOut">
              <a:rPr lang="en-CA" smtClean="0"/>
              <a:t>2017-09-25</a:t>
            </a:fld>
            <a:endParaRPr lang="en-CA"/>
          </a:p>
        </p:txBody>
      </p:sp>
      <p:sp>
        <p:nvSpPr>
          <p:cNvPr id="8" name="Slide Number Placeholder 7"/>
          <p:cNvSpPr>
            <a:spLocks noGrp="1"/>
          </p:cNvSpPr>
          <p:nvPr>
            <p:ph type="sldNum" sz="quarter" idx="11"/>
          </p:nvPr>
        </p:nvSpPr>
        <p:spPr/>
        <p:txBody>
          <a:bodyPr/>
          <a:lstStyle/>
          <a:p>
            <a:fld id="{85F498C7-A26B-4249-8600-A9E25C0EE004}" type="slidenum">
              <a:rPr lang="en-CA" smtClean="0"/>
              <a:t>‹#›</a:t>
            </a:fld>
            <a:endParaRPr lang="en-CA"/>
          </a:p>
        </p:txBody>
      </p:sp>
      <p:sp>
        <p:nvSpPr>
          <p:cNvPr id="9" name="Footer Placeholder 8"/>
          <p:cNvSpPr>
            <a:spLocks noGrp="1"/>
          </p:cNvSpPr>
          <p:nvPr>
            <p:ph type="ftr" sz="quarter" idx="12"/>
          </p:nvPr>
        </p:nvSpPr>
        <p:spPr/>
        <p:txBody>
          <a:bodyPr/>
          <a:lstStyle/>
          <a:p>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384AC89-047D-4DE7-B926-15D150F954D6}" type="datetimeFigureOut">
              <a:rPr lang="en-CA" smtClean="0"/>
              <a:t>2017-09-25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5F498C7-A26B-4249-8600-A9E25C0EE004}" type="slidenum">
              <a:rPr lang="en-CA" smtClean="0"/>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384AC89-047D-4DE7-B926-15D150F954D6}" type="datetimeFigureOut">
              <a:rPr lang="en-CA" smtClean="0"/>
              <a:t>2017-09-25</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85F498C7-A26B-4249-8600-A9E25C0EE004}" type="slidenum">
              <a:rPr lang="en-CA" smtClean="0"/>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384AC89-047D-4DE7-B926-15D150F954D6}" type="datetimeFigureOut">
              <a:rPr lang="en-CA" smtClean="0"/>
              <a:t>2017-09-25</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85F498C7-A26B-4249-8600-A9E25C0EE004}" type="slidenum">
              <a:rPr lang="en-CA" smtClean="0"/>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84AC89-047D-4DE7-B926-15D150F954D6}" type="datetimeFigureOut">
              <a:rPr lang="en-CA" smtClean="0"/>
              <a:t>2017-09-25</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85F498C7-A26B-4249-8600-A9E25C0EE004}" type="slidenum">
              <a:rPr lang="en-CA" smtClean="0"/>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84AC89-047D-4DE7-B926-15D150F954D6}" type="datetimeFigureOut">
              <a:rPr lang="en-CA" smtClean="0"/>
              <a:t>2017-09-25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5F498C7-A26B-4249-8600-A9E25C0EE004}" type="slidenum">
              <a:rPr lang="en-CA" smtClean="0"/>
              <a:t>‹#›</a:t>
            </a:fld>
            <a:endParaRPr lang="en-CA"/>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84AC89-047D-4DE7-B926-15D150F954D6}" type="datetimeFigureOut">
              <a:rPr lang="en-CA" smtClean="0"/>
              <a:t>2017-09-25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85F498C7-A26B-4249-8600-A9E25C0EE004}" type="slidenum">
              <a:rPr lang="en-CA" smtClean="0"/>
              <a:t>‹#›</a:t>
            </a:fld>
            <a:endParaRPr lang="en-CA"/>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4384AC89-047D-4DE7-B926-15D150F954D6}" type="datetimeFigureOut">
              <a:rPr lang="en-CA" smtClean="0"/>
              <a:t>2017-09-25</a:t>
            </a:fld>
            <a:endParaRPr lang="en-CA"/>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CA"/>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85F498C7-A26B-4249-8600-A9E25C0EE004}" type="slidenum">
              <a:rPr lang="en-CA" smtClean="0"/>
              <a:t>‹#›</a:t>
            </a:fld>
            <a:endParaRPr lang="en-CA"/>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1.xml"/><Relationship Id="rId4" Type="http://schemas.openxmlformats.org/officeDocument/2006/relationships/image" Target="../media/image4.wmf"/></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8.wmf"/><Relationship Id="rId5" Type="http://schemas.openxmlformats.org/officeDocument/2006/relationships/oleObject" Target="../embeddings/oleObject2.bin"/><Relationship Id="rId4" Type="http://schemas.openxmlformats.org/officeDocument/2006/relationships/image" Target="../media/image7.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90318" y="893549"/>
            <a:ext cx="7772400" cy="1470025"/>
          </a:xfrm>
        </p:spPr>
        <p:txBody>
          <a:bodyPr/>
          <a:lstStyle/>
          <a:p>
            <a:pPr algn="ctr"/>
            <a:r>
              <a:rPr lang="en-US" sz="5400" b="1" i="1" dirty="0"/>
              <a:t>Chemistry 30</a:t>
            </a:r>
            <a:endParaRPr lang="en-CA" sz="5400" dirty="0"/>
          </a:p>
        </p:txBody>
      </p:sp>
      <p:sp>
        <p:nvSpPr>
          <p:cNvPr id="3" name="Subtitle 2"/>
          <p:cNvSpPr>
            <a:spLocks noGrp="1"/>
          </p:cNvSpPr>
          <p:nvPr>
            <p:ph type="subTitle" idx="1"/>
          </p:nvPr>
        </p:nvSpPr>
        <p:spPr>
          <a:xfrm>
            <a:off x="1376118" y="1993855"/>
            <a:ext cx="6400800" cy="2209800"/>
          </a:xfrm>
        </p:spPr>
        <p:txBody>
          <a:bodyPr>
            <a:noAutofit/>
          </a:bodyPr>
          <a:lstStyle/>
          <a:p>
            <a:pPr algn="ctr"/>
            <a:r>
              <a:rPr lang="en-US" sz="6000" dirty="0">
                <a:latin typeface="Showcard Gothic" pitchFamily="82" charset="0"/>
              </a:rPr>
              <a:t>Unit 4:</a:t>
            </a:r>
            <a:endParaRPr lang="en-CA" sz="6000" dirty="0">
              <a:latin typeface="Showcard Gothic" pitchFamily="82" charset="0"/>
            </a:endParaRPr>
          </a:p>
          <a:p>
            <a:pPr algn="ctr"/>
            <a:r>
              <a:rPr lang="en-US" sz="6000" dirty="0">
                <a:latin typeface="Showcard Gothic" pitchFamily="82" charset="0"/>
              </a:rPr>
              <a:t>Equilibrium</a:t>
            </a:r>
            <a:endParaRPr lang="en-CA" sz="6000" dirty="0">
              <a:latin typeface="Showcard Gothic" pitchFamily="82" charset="0"/>
            </a:endParaRPr>
          </a:p>
        </p:txBody>
      </p:sp>
      <p:sp>
        <p:nvSpPr>
          <p:cNvPr id="4" name="Right Arrow 3"/>
          <p:cNvSpPr/>
          <p:nvPr/>
        </p:nvSpPr>
        <p:spPr>
          <a:xfrm rot="20158638" flipH="1">
            <a:off x="6426864" y="1850564"/>
            <a:ext cx="1650365" cy="973455"/>
          </a:xfrm>
          <a:prstGeom prst="rightArrow">
            <a:avLst/>
          </a:prstGeom>
          <a:pattFill prst="ltVert">
            <a:fgClr>
              <a:schemeClr val="tx1"/>
            </a:fgClr>
            <a:bgClr>
              <a:schemeClr val="bg1"/>
            </a:bgClr>
          </a:pattFill>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CA"/>
          </a:p>
        </p:txBody>
      </p:sp>
      <p:sp>
        <p:nvSpPr>
          <p:cNvPr id="5" name="Right Arrow 4"/>
          <p:cNvSpPr/>
          <p:nvPr/>
        </p:nvSpPr>
        <p:spPr>
          <a:xfrm rot="20290939">
            <a:off x="589332" y="2265674"/>
            <a:ext cx="1650365" cy="973455"/>
          </a:xfrm>
          <a:prstGeom prst="rightArrow">
            <a:avLst/>
          </a:prstGeom>
          <a:pattFill prst="solidDmnd">
            <a:fgClr>
              <a:schemeClr val="tx1"/>
            </a:fgClr>
            <a:bgClr>
              <a:schemeClr val="bg1"/>
            </a:bgClr>
          </a:pattFill>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CA"/>
          </a:p>
        </p:txBody>
      </p:sp>
      <p:sp>
        <p:nvSpPr>
          <p:cNvPr id="6" name="Left-Right Arrow 5"/>
          <p:cNvSpPr/>
          <p:nvPr/>
        </p:nvSpPr>
        <p:spPr>
          <a:xfrm rot="21277728">
            <a:off x="1446572" y="322586"/>
            <a:ext cx="2906395" cy="949325"/>
          </a:xfrm>
          <a:prstGeom prst="leftRightArrow">
            <a:avLst/>
          </a:prstGeom>
          <a:pattFill prst="lgConfetti">
            <a:fgClr>
              <a:schemeClr val="tx1"/>
            </a:fgClr>
            <a:bgClr>
              <a:schemeClr val="bg1"/>
            </a:bgClr>
          </a:pattFill>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CA"/>
          </a:p>
        </p:txBody>
      </p:sp>
      <p:pic>
        <p:nvPicPr>
          <p:cNvPr id="7" name="Picture 6" descr="C:\Users\wiebee\AppData\Local\Microsoft\Windows\Temporary Internet Files\Content.IE5\CJ04HW2Z\MC900237482[1].wmf"/>
          <p:cNvPicPr/>
          <p:nvPr/>
        </p:nvPicPr>
        <p:blipFill>
          <a:blip r:embed="rId2" cstate="print">
            <a:extLst>
              <a:ext uri="{28A0092B-C50C-407E-A947-70E740481C1C}">
                <a14:useLocalDpi xmlns:a14="http://schemas.microsoft.com/office/drawing/2010/main" val="0"/>
              </a:ext>
            </a:extLst>
          </a:blip>
          <a:srcRect/>
          <a:stretch>
            <a:fillRect/>
          </a:stretch>
        </p:blipFill>
        <p:spPr bwMode="auto">
          <a:xfrm rot="21277517">
            <a:off x="6391430" y="4036084"/>
            <a:ext cx="2315210" cy="2458085"/>
          </a:xfrm>
          <a:prstGeom prst="rect">
            <a:avLst/>
          </a:prstGeom>
          <a:noFill/>
          <a:ln>
            <a:noFill/>
          </a:ln>
        </p:spPr>
      </p:pic>
      <p:pic>
        <p:nvPicPr>
          <p:cNvPr id="8" name="Picture 7" descr="C:\Users\wiebee\AppData\Local\Microsoft\Windows\Temporary Internet Files\Content.IE5\91227PP0\MC900089182[1].wmf"/>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19872" y="4453473"/>
            <a:ext cx="2313293" cy="2313293"/>
          </a:xfrm>
          <a:prstGeom prst="rect">
            <a:avLst/>
          </a:prstGeom>
          <a:noFill/>
          <a:ln>
            <a:noFill/>
          </a:ln>
        </p:spPr>
      </p:pic>
      <p:pic>
        <p:nvPicPr>
          <p:cNvPr id="9" name="Picture 8" descr="C:\Users\wiebee\AppData\Local\Microsoft\Windows\Temporary Internet Files\Content.IE5\LNTWRX8N\MC900290699[1].wmf"/>
          <p:cNvPicPr/>
          <p:nvPr/>
        </p:nvPicPr>
        <p:blipFill>
          <a:blip r:embed="rId4" cstate="print">
            <a:extLst>
              <a:ext uri="{28A0092B-C50C-407E-A947-70E740481C1C}">
                <a14:useLocalDpi xmlns:a14="http://schemas.microsoft.com/office/drawing/2010/main" val="0"/>
              </a:ext>
            </a:extLst>
          </a:blip>
          <a:srcRect/>
          <a:stretch>
            <a:fillRect/>
          </a:stretch>
        </p:blipFill>
        <p:spPr bwMode="auto">
          <a:xfrm rot="20914102">
            <a:off x="571233" y="3860613"/>
            <a:ext cx="1686560" cy="2374900"/>
          </a:xfrm>
          <a:prstGeom prst="rect">
            <a:avLst/>
          </a:prstGeom>
          <a:noFill/>
          <a:ln>
            <a:noFill/>
          </a:ln>
        </p:spPr>
      </p:pic>
    </p:spTree>
    <p:extLst>
      <p:ext uri="{BB962C8B-B14F-4D97-AF65-F5344CB8AC3E}">
        <p14:creationId xmlns:p14="http://schemas.microsoft.com/office/powerpoint/2010/main" val="26186873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The Equilibrium Constant Expression</a:t>
            </a:r>
            <a:endParaRPr lang="en-CA" dirty="0"/>
          </a:p>
        </p:txBody>
      </p:sp>
      <p:sp>
        <p:nvSpPr>
          <p:cNvPr id="3" name="Content Placeholder 2"/>
          <p:cNvSpPr>
            <a:spLocks noGrp="1"/>
          </p:cNvSpPr>
          <p:nvPr>
            <p:ph idx="1"/>
          </p:nvPr>
        </p:nvSpPr>
        <p:spPr>
          <a:xfrm>
            <a:off x="251520" y="1772816"/>
            <a:ext cx="8507288" cy="4700736"/>
          </a:xfrm>
        </p:spPr>
        <p:txBody>
          <a:bodyPr>
            <a:normAutofit fontScale="92500" lnSpcReduction="10000"/>
          </a:bodyPr>
          <a:lstStyle/>
          <a:p>
            <a:pPr marL="342900" lvl="0" indent="-342900">
              <a:buFont typeface="Arial" pitchFamily="34" charset="0"/>
              <a:buChar char="•"/>
            </a:pPr>
            <a:r>
              <a:rPr lang="en-US" b="0" dirty="0"/>
              <a:t>When equilibrium is established in a closed system there is a relationship between the concentrations of the reactants and the concentration of the products. This relationship is a constant ratio called the equilibrium </a:t>
            </a:r>
            <a:r>
              <a:rPr lang="en-US" b="0" u="sng" dirty="0"/>
              <a:t>constant</a:t>
            </a:r>
            <a:r>
              <a:rPr lang="en-US" b="0" dirty="0"/>
              <a:t> and represented by the symbol </a:t>
            </a:r>
            <a:r>
              <a:rPr lang="en-US" b="0" u="sng" dirty="0" err="1"/>
              <a:t>K</a:t>
            </a:r>
            <a:r>
              <a:rPr lang="en-US" b="0" u="sng" baseline="-25000" dirty="0" err="1"/>
              <a:t>eq</a:t>
            </a:r>
            <a:r>
              <a:rPr lang="en-US" b="0" dirty="0"/>
              <a:t>. 	</a:t>
            </a:r>
            <a:endParaRPr lang="en-CA" b="0" dirty="0"/>
          </a:p>
          <a:p>
            <a:pPr marL="342900" lvl="0" indent="-342900">
              <a:buFont typeface="Arial" pitchFamily="34" charset="0"/>
              <a:buChar char="•"/>
            </a:pPr>
            <a:r>
              <a:rPr lang="en-US" b="0" dirty="0"/>
              <a:t>For the general reaction represented by the equation:</a:t>
            </a:r>
            <a:endParaRPr lang="en-CA" b="0" dirty="0"/>
          </a:p>
          <a:p>
            <a:r>
              <a:rPr lang="en-US" b="0" dirty="0"/>
              <a:t>			</a:t>
            </a:r>
            <a:r>
              <a:rPr lang="en-US" b="0" i="1" dirty="0"/>
              <a:t>a</a:t>
            </a:r>
            <a:r>
              <a:rPr lang="en-US" b="0" dirty="0"/>
              <a:t> </a:t>
            </a:r>
            <a:r>
              <a:rPr lang="en-US" b="0" dirty="0" err="1"/>
              <a:t>A</a:t>
            </a:r>
            <a:r>
              <a:rPr lang="en-US" b="0" dirty="0"/>
              <a:t> + </a:t>
            </a:r>
            <a:r>
              <a:rPr lang="en-US" b="0" i="1" dirty="0"/>
              <a:t>b</a:t>
            </a:r>
            <a:r>
              <a:rPr lang="en-US" b="0" dirty="0"/>
              <a:t> </a:t>
            </a:r>
            <a:r>
              <a:rPr lang="en-US" b="0" dirty="0" err="1"/>
              <a:t>B</a:t>
            </a:r>
            <a:r>
              <a:rPr lang="en-US" b="0" dirty="0"/>
              <a:t>  </a:t>
            </a:r>
            <a:r>
              <a:rPr lang="en-US" b="0" i="1" dirty="0"/>
              <a:t>c </a:t>
            </a:r>
            <a:r>
              <a:rPr lang="en-US" b="0" i="1" dirty="0" err="1"/>
              <a:t>C</a:t>
            </a:r>
            <a:r>
              <a:rPr lang="en-US" b="0" dirty="0"/>
              <a:t> + </a:t>
            </a:r>
            <a:r>
              <a:rPr lang="en-US" b="0" i="1" dirty="0"/>
              <a:t>d</a:t>
            </a:r>
            <a:r>
              <a:rPr lang="en-US" b="0" dirty="0"/>
              <a:t> </a:t>
            </a:r>
            <a:r>
              <a:rPr lang="en-US" b="0" i="1" dirty="0" err="1"/>
              <a:t>D</a:t>
            </a:r>
            <a:endParaRPr lang="en-CA" b="0" dirty="0"/>
          </a:p>
          <a:p>
            <a:pPr marL="342900" lvl="0" indent="-342900">
              <a:buFont typeface="Arial" pitchFamily="34" charset="0"/>
              <a:buChar char="•"/>
            </a:pPr>
            <a:r>
              <a:rPr lang="en-US" b="0" dirty="0"/>
              <a:t>The concentrations of reactants and products at equilibrium must conform to the equilibrium constant expression:</a:t>
            </a:r>
            <a:endParaRPr lang="en-CA" b="0" dirty="0"/>
          </a:p>
          <a:p>
            <a:pPr>
              <a:spcBef>
                <a:spcPts val="1200"/>
              </a:spcBef>
              <a:spcAft>
                <a:spcPts val="1200"/>
              </a:spcAft>
            </a:pPr>
            <a:r>
              <a:rPr lang="en-US" b="0" i="1" dirty="0"/>
              <a:t>			</a:t>
            </a:r>
            <a:r>
              <a:rPr lang="en-US" b="0" dirty="0" err="1" smtClean="0"/>
              <a:t>K</a:t>
            </a:r>
            <a:r>
              <a:rPr lang="en-US" b="0" i="1" baseline="-25000" dirty="0" err="1" smtClean="0"/>
              <a:t>eq</a:t>
            </a:r>
            <a:r>
              <a:rPr lang="en-US" b="0" i="1" dirty="0" smtClean="0"/>
              <a:t> </a:t>
            </a:r>
            <a:r>
              <a:rPr lang="en-US" b="0" i="1" dirty="0"/>
              <a:t>= </a:t>
            </a:r>
            <a:r>
              <a:rPr lang="en-US" b="0" i="1" dirty="0" smtClean="0"/>
              <a:t>                  </a:t>
            </a:r>
            <a:r>
              <a:rPr lang="en-US" b="0" i="1" dirty="0"/>
              <a:t>= </a:t>
            </a:r>
            <a:endParaRPr lang="en-CA" b="0" dirty="0"/>
          </a:p>
          <a:p>
            <a:r>
              <a:rPr lang="en-US" sz="1700" b="0" i="1" dirty="0" smtClean="0"/>
              <a:t>Where </a:t>
            </a:r>
            <a:r>
              <a:rPr lang="en-US" sz="1700" b="0" i="1" dirty="0"/>
              <a:t>A, B, C, D are the </a:t>
            </a:r>
            <a:r>
              <a:rPr lang="en-US" sz="1700" b="0" i="1" u="sng" dirty="0"/>
              <a:t>concentrations</a:t>
            </a:r>
            <a:r>
              <a:rPr lang="en-US" sz="1700" b="0" i="1" dirty="0"/>
              <a:t> (M) of the reactants and products and the exponents (a, b, c, d) are the </a:t>
            </a:r>
            <a:r>
              <a:rPr lang="en-US" sz="1700" b="0" i="1" u="sng" dirty="0"/>
              <a:t>coefficients</a:t>
            </a:r>
            <a:r>
              <a:rPr lang="en-US" sz="1700" b="0" i="1" dirty="0"/>
              <a:t> in the balanced equation.  </a:t>
            </a:r>
            <a:endParaRPr lang="en-CA" sz="1700" b="0" i="1" dirty="0"/>
          </a:p>
          <a:p>
            <a:pPr marL="342900" lvl="0" indent="-342900">
              <a:buFont typeface="Arial" pitchFamily="34" charset="0"/>
              <a:buChar char="•"/>
            </a:pPr>
            <a:r>
              <a:rPr lang="en-US" b="0" dirty="0" err="1"/>
              <a:t>K</a:t>
            </a:r>
            <a:r>
              <a:rPr lang="en-US" b="0" baseline="-25000" dirty="0" err="1"/>
              <a:t>eq</a:t>
            </a:r>
            <a:r>
              <a:rPr lang="en-US" b="0" i="1" dirty="0"/>
              <a:t> </a:t>
            </a:r>
            <a:r>
              <a:rPr lang="en-US" b="0" dirty="0"/>
              <a:t>is </a:t>
            </a:r>
            <a:r>
              <a:rPr lang="en-US" b="0" u="sng" dirty="0"/>
              <a:t>dimensionless</a:t>
            </a:r>
            <a:r>
              <a:rPr lang="en-US" b="0" dirty="0"/>
              <a:t> and its value changes with the </a:t>
            </a:r>
            <a:r>
              <a:rPr lang="en-US" b="0" u="sng" dirty="0"/>
              <a:t>temperature</a:t>
            </a:r>
            <a:r>
              <a:rPr lang="en-US" b="0" dirty="0"/>
              <a:t> of the system.</a:t>
            </a:r>
            <a:endParaRPr lang="en-CA" b="0" dirty="0"/>
          </a:p>
        </p:txBody>
      </p:sp>
      <p:sp>
        <p:nvSpPr>
          <p:cNvPr id="4"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CA"/>
          </a:p>
        </p:txBody>
      </p:sp>
      <p:graphicFrame>
        <p:nvGraphicFramePr>
          <p:cNvPr id="5" name="Object 4"/>
          <p:cNvGraphicFramePr>
            <a:graphicFrameLocks noChangeAspect="1"/>
          </p:cNvGraphicFramePr>
          <p:nvPr>
            <p:extLst>
              <p:ext uri="{D42A27DB-BD31-4B8C-83A1-F6EECF244321}">
                <p14:modId xmlns:p14="http://schemas.microsoft.com/office/powerpoint/2010/main" val="723304020"/>
              </p:ext>
            </p:extLst>
          </p:nvPr>
        </p:nvGraphicFramePr>
        <p:xfrm>
          <a:off x="3707904" y="4221088"/>
          <a:ext cx="1008112" cy="724581"/>
        </p:xfrm>
        <a:graphic>
          <a:graphicData uri="http://schemas.openxmlformats.org/presentationml/2006/ole">
            <mc:AlternateContent xmlns:mc="http://schemas.openxmlformats.org/markup-compatibility/2006">
              <mc:Choice xmlns:v="urn:schemas-microsoft-com:vml" Requires="v">
                <p:oleObj spid="_x0000_s2069" r:id="rId3" imgW="609336" imgH="444307" progId="Equation.3">
                  <p:embed/>
                </p:oleObj>
              </mc:Choice>
              <mc:Fallback>
                <p:oleObj r:id="rId3" imgW="609336" imgH="444307"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07904" y="4221088"/>
                        <a:ext cx="1008112" cy="724581"/>
                      </a:xfrm>
                      <a:prstGeom prst="rect">
                        <a:avLst/>
                      </a:prstGeom>
                      <a:noFill/>
                    </p:spPr>
                  </p:pic>
                </p:oleObj>
              </mc:Fallback>
            </mc:AlternateContent>
          </a:graphicData>
        </a:graphic>
      </p:graphicFrame>
      <p:sp>
        <p:nvSpPr>
          <p:cNvPr id="6" name="Rectangle 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CA"/>
          </a:p>
        </p:txBody>
      </p:sp>
      <p:graphicFrame>
        <p:nvGraphicFramePr>
          <p:cNvPr id="7" name="Object 6"/>
          <p:cNvGraphicFramePr>
            <a:graphicFrameLocks noChangeAspect="1"/>
          </p:cNvGraphicFramePr>
          <p:nvPr>
            <p:extLst>
              <p:ext uri="{D42A27DB-BD31-4B8C-83A1-F6EECF244321}">
                <p14:modId xmlns:p14="http://schemas.microsoft.com/office/powerpoint/2010/main" val="2390055552"/>
              </p:ext>
            </p:extLst>
          </p:nvPr>
        </p:nvGraphicFramePr>
        <p:xfrm>
          <a:off x="5292080" y="4293096"/>
          <a:ext cx="1584176" cy="663845"/>
        </p:xfrm>
        <a:graphic>
          <a:graphicData uri="http://schemas.openxmlformats.org/presentationml/2006/ole">
            <mc:AlternateContent xmlns:mc="http://schemas.openxmlformats.org/markup-compatibility/2006">
              <mc:Choice xmlns:v="urn:schemas-microsoft-com:vml" Requires="v">
                <p:oleObj spid="_x0000_s2070" r:id="rId5" imgW="1002865" imgH="418918" progId="Equation.3">
                  <p:embed/>
                </p:oleObj>
              </mc:Choice>
              <mc:Fallback>
                <p:oleObj r:id="rId5" imgW="1002865" imgH="418918"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292080" y="4293096"/>
                        <a:ext cx="1584176" cy="663845"/>
                      </a:xfrm>
                      <a:prstGeom prst="rect">
                        <a:avLst/>
                      </a:prstGeom>
                      <a:noFill/>
                    </p:spPr>
                  </p:pic>
                </p:oleObj>
              </mc:Fallback>
            </mc:AlternateContent>
          </a:graphicData>
        </a:graphic>
      </p:graphicFrame>
    </p:spTree>
    <p:extLst>
      <p:ext uri="{BB962C8B-B14F-4D97-AF65-F5344CB8AC3E}">
        <p14:creationId xmlns:p14="http://schemas.microsoft.com/office/powerpoint/2010/main" val="23176230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484784"/>
            <a:ext cx="8640960" cy="4497363"/>
          </a:xfrm>
        </p:spPr>
        <p:txBody>
          <a:bodyPr>
            <a:normAutofit/>
          </a:bodyPr>
          <a:lstStyle/>
          <a:p>
            <a:r>
              <a:rPr lang="en-US" b="0" dirty="0"/>
              <a:t>Example: Determine the value for </a:t>
            </a:r>
            <a:r>
              <a:rPr lang="en-US" b="0" dirty="0" err="1"/>
              <a:t>K</a:t>
            </a:r>
            <a:r>
              <a:rPr lang="en-US" b="0" baseline="-25000" dirty="0" err="1"/>
              <a:t>eq</a:t>
            </a:r>
            <a:r>
              <a:rPr lang="en-US" b="0" dirty="0"/>
              <a:t> for the reaction: H</a:t>
            </a:r>
            <a:r>
              <a:rPr lang="en-US" b="0" baseline="-25000" dirty="0"/>
              <a:t>2</a:t>
            </a:r>
            <a:r>
              <a:rPr lang="en-US" b="0" i="1" baseline="-25000" dirty="0"/>
              <a:t>(g)</a:t>
            </a:r>
            <a:r>
              <a:rPr lang="en-US" b="0" dirty="0"/>
              <a:t> + I</a:t>
            </a:r>
            <a:r>
              <a:rPr lang="en-US" b="0" baseline="-25000" dirty="0"/>
              <a:t>2</a:t>
            </a:r>
            <a:r>
              <a:rPr lang="en-US" b="0" i="1" baseline="-25000" dirty="0"/>
              <a:t>(g)</a:t>
            </a:r>
            <a:r>
              <a:rPr lang="en-US" b="0" dirty="0"/>
              <a:t> ⇌ 2 HI</a:t>
            </a:r>
            <a:r>
              <a:rPr lang="en-US" b="0" i="1" baseline="-25000" dirty="0"/>
              <a:t>(g)</a:t>
            </a:r>
            <a:r>
              <a:rPr lang="en-US" b="0" i="1" dirty="0"/>
              <a:t> </a:t>
            </a:r>
            <a:r>
              <a:rPr lang="en-US" b="0" dirty="0"/>
              <a:t>using the five trials shown below</a:t>
            </a:r>
            <a:r>
              <a:rPr lang="en-US" b="0" dirty="0" smtClean="0"/>
              <a:t>.</a:t>
            </a:r>
          </a:p>
          <a:p>
            <a:endParaRPr lang="en-US" b="0" dirty="0"/>
          </a:p>
          <a:p>
            <a:r>
              <a:rPr lang="en-US" dirty="0"/>
              <a:t>Trial 1:	</a:t>
            </a:r>
            <a:endParaRPr lang="en-US" dirty="0" smtClean="0"/>
          </a:p>
          <a:p>
            <a:endParaRPr lang="en-US" dirty="0" smtClean="0"/>
          </a:p>
          <a:p>
            <a:r>
              <a:rPr lang="en-US" dirty="0" smtClean="0"/>
              <a:t>Trial </a:t>
            </a:r>
            <a:r>
              <a:rPr lang="en-US" dirty="0"/>
              <a:t>2:	</a:t>
            </a:r>
            <a:endParaRPr lang="en-US" dirty="0" smtClean="0"/>
          </a:p>
          <a:p>
            <a:endParaRPr lang="en-US" dirty="0" smtClean="0"/>
          </a:p>
          <a:p>
            <a:r>
              <a:rPr lang="en-US" dirty="0" smtClean="0"/>
              <a:t>Trial </a:t>
            </a:r>
            <a:r>
              <a:rPr lang="en-US" dirty="0"/>
              <a:t>3:	</a:t>
            </a:r>
            <a:endParaRPr lang="en-US" dirty="0" smtClean="0"/>
          </a:p>
          <a:p>
            <a:endParaRPr lang="en-US" dirty="0" smtClean="0"/>
          </a:p>
          <a:p>
            <a:r>
              <a:rPr lang="en-US" dirty="0" smtClean="0"/>
              <a:t> </a:t>
            </a:r>
          </a:p>
          <a:p>
            <a:endParaRPr lang="en-US" b="0" dirty="0"/>
          </a:p>
          <a:p>
            <a:endParaRPr lang="en-CA" b="0" dirty="0"/>
          </a:p>
        </p:txBody>
      </p:sp>
      <p:graphicFrame>
        <p:nvGraphicFramePr>
          <p:cNvPr id="28" name="Table 27"/>
          <p:cNvGraphicFramePr>
            <a:graphicFrameLocks noGrp="1"/>
          </p:cNvGraphicFramePr>
          <p:nvPr>
            <p:extLst>
              <p:ext uri="{D42A27DB-BD31-4B8C-83A1-F6EECF244321}">
                <p14:modId xmlns:p14="http://schemas.microsoft.com/office/powerpoint/2010/main" val="243899893"/>
              </p:ext>
            </p:extLst>
          </p:nvPr>
        </p:nvGraphicFramePr>
        <p:xfrm>
          <a:off x="3851921" y="2204864"/>
          <a:ext cx="4730074" cy="2548470"/>
        </p:xfrm>
        <a:graphic>
          <a:graphicData uri="http://schemas.openxmlformats.org/drawingml/2006/table">
            <a:tbl>
              <a:tblPr firstRow="1" firstCol="1" lastRow="1" lastCol="1" bandRow="1" bandCol="1">
                <a:tableStyleId>{69012ECD-51FC-41F1-AA8D-1B2483CD663E}</a:tableStyleId>
              </a:tblPr>
              <a:tblGrid>
                <a:gridCol w="887879">
                  <a:extLst>
                    <a:ext uri="{9D8B030D-6E8A-4147-A177-3AD203B41FA5}">
                      <a16:colId xmlns:a16="http://schemas.microsoft.com/office/drawing/2014/main" val="20000"/>
                    </a:ext>
                  </a:extLst>
                </a:gridCol>
                <a:gridCol w="887879">
                  <a:extLst>
                    <a:ext uri="{9D8B030D-6E8A-4147-A177-3AD203B41FA5}">
                      <a16:colId xmlns:a16="http://schemas.microsoft.com/office/drawing/2014/main" val="20001"/>
                    </a:ext>
                  </a:extLst>
                </a:gridCol>
                <a:gridCol w="887879">
                  <a:extLst>
                    <a:ext uri="{9D8B030D-6E8A-4147-A177-3AD203B41FA5}">
                      <a16:colId xmlns:a16="http://schemas.microsoft.com/office/drawing/2014/main" val="20002"/>
                    </a:ext>
                  </a:extLst>
                </a:gridCol>
                <a:gridCol w="887879">
                  <a:extLst>
                    <a:ext uri="{9D8B030D-6E8A-4147-A177-3AD203B41FA5}">
                      <a16:colId xmlns:a16="http://schemas.microsoft.com/office/drawing/2014/main" val="20003"/>
                    </a:ext>
                  </a:extLst>
                </a:gridCol>
                <a:gridCol w="1178558">
                  <a:extLst>
                    <a:ext uri="{9D8B030D-6E8A-4147-A177-3AD203B41FA5}">
                      <a16:colId xmlns:a16="http://schemas.microsoft.com/office/drawing/2014/main" val="20004"/>
                    </a:ext>
                  </a:extLst>
                </a:gridCol>
              </a:tblGrid>
              <a:tr h="764080">
                <a:tc gridSpan="5">
                  <a:txBody>
                    <a:bodyPr/>
                    <a:lstStyle/>
                    <a:p>
                      <a:pPr algn="ctr">
                        <a:spcBef>
                          <a:spcPts val="300"/>
                        </a:spcBef>
                        <a:spcAft>
                          <a:spcPts val="300"/>
                        </a:spcAft>
                      </a:pPr>
                      <a:r>
                        <a:rPr lang="en-US" sz="1700" dirty="0">
                          <a:effectLst/>
                        </a:rPr>
                        <a:t>Five trials involving the </a:t>
                      </a:r>
                      <a:r>
                        <a:rPr lang="en-US" sz="1700" dirty="0" smtClean="0">
                          <a:effectLst/>
                        </a:rPr>
                        <a:t>reaction</a:t>
                      </a:r>
                    </a:p>
                    <a:p>
                      <a:pPr algn="ctr">
                        <a:spcBef>
                          <a:spcPts val="300"/>
                        </a:spcBef>
                        <a:spcAft>
                          <a:spcPts val="300"/>
                        </a:spcAft>
                      </a:pPr>
                      <a:r>
                        <a:rPr lang="en-US" sz="1700" dirty="0" smtClean="0">
                          <a:effectLst/>
                        </a:rPr>
                        <a:t> </a:t>
                      </a:r>
                      <a:r>
                        <a:rPr lang="en-US" sz="1700" dirty="0">
                          <a:effectLst/>
                        </a:rPr>
                        <a:t>H</a:t>
                      </a:r>
                      <a:r>
                        <a:rPr lang="en-US" sz="1700" baseline="-25000" dirty="0">
                          <a:effectLst/>
                        </a:rPr>
                        <a:t>2(g)</a:t>
                      </a:r>
                      <a:r>
                        <a:rPr lang="en-US" sz="1700" dirty="0">
                          <a:effectLst/>
                        </a:rPr>
                        <a:t> + I</a:t>
                      </a:r>
                      <a:r>
                        <a:rPr lang="en-US" sz="1700" baseline="-25000" dirty="0">
                          <a:effectLst/>
                        </a:rPr>
                        <a:t>2(g)</a:t>
                      </a:r>
                      <a:r>
                        <a:rPr lang="en-US" sz="1700" dirty="0">
                          <a:effectLst/>
                        </a:rPr>
                        <a:t> 2 HI</a:t>
                      </a:r>
                      <a:r>
                        <a:rPr lang="en-US" sz="1700" baseline="-25000" dirty="0">
                          <a:effectLst/>
                        </a:rPr>
                        <a:t>(g)</a:t>
                      </a:r>
                      <a:endParaRPr lang="en-CA" sz="1700" dirty="0">
                        <a:effectLst/>
                      </a:endParaRPr>
                    </a:p>
                    <a:p>
                      <a:pPr algn="ctr">
                        <a:spcBef>
                          <a:spcPts val="300"/>
                        </a:spcBef>
                        <a:spcAft>
                          <a:spcPts val="300"/>
                        </a:spcAft>
                      </a:pPr>
                      <a:r>
                        <a:rPr lang="en-US" sz="1700" dirty="0">
                          <a:effectLst/>
                        </a:rPr>
                        <a:t>(equilibrium concentrations)</a:t>
                      </a:r>
                      <a:endParaRPr lang="en-CA" sz="1700" dirty="0">
                        <a:effectLst/>
                        <a:latin typeface="Times New Roman"/>
                        <a:ea typeface="Times New Roman"/>
                      </a:endParaRPr>
                    </a:p>
                  </a:txBody>
                  <a:tcPr marL="95909" marR="95909" marT="0" marB="0"/>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val="10000"/>
                  </a:ext>
                </a:extLst>
              </a:tr>
              <a:tr h="495468">
                <a:tc>
                  <a:txBody>
                    <a:bodyPr/>
                    <a:lstStyle/>
                    <a:p>
                      <a:pPr algn="ctr">
                        <a:spcBef>
                          <a:spcPts val="300"/>
                        </a:spcBef>
                        <a:spcAft>
                          <a:spcPts val="300"/>
                        </a:spcAft>
                      </a:pPr>
                      <a:r>
                        <a:rPr lang="en-US" sz="1700">
                          <a:effectLst/>
                        </a:rPr>
                        <a:t>Trial</a:t>
                      </a:r>
                      <a:endParaRPr lang="en-CA" sz="1700">
                        <a:effectLst/>
                        <a:latin typeface="Times New Roman"/>
                        <a:ea typeface="Times New Roman"/>
                      </a:endParaRPr>
                    </a:p>
                  </a:txBody>
                  <a:tcPr marL="95909" marR="95909" marT="0" marB="0" anchor="ctr"/>
                </a:tc>
                <a:tc>
                  <a:txBody>
                    <a:bodyPr/>
                    <a:lstStyle/>
                    <a:p>
                      <a:pPr algn="ctr">
                        <a:spcBef>
                          <a:spcPts val="300"/>
                        </a:spcBef>
                        <a:spcAft>
                          <a:spcPts val="300"/>
                        </a:spcAft>
                      </a:pPr>
                      <a:r>
                        <a:rPr lang="en-US" sz="1700" b="0">
                          <a:effectLst/>
                        </a:rPr>
                        <a:t>[HI]</a:t>
                      </a:r>
                      <a:endParaRPr lang="en-CA" sz="1700" b="0">
                        <a:effectLst/>
                        <a:latin typeface="Times New Roman"/>
                        <a:ea typeface="Times New Roman"/>
                      </a:endParaRPr>
                    </a:p>
                  </a:txBody>
                  <a:tcPr marL="95909" marR="95909" marT="0" marB="0" anchor="ctr"/>
                </a:tc>
                <a:tc>
                  <a:txBody>
                    <a:bodyPr/>
                    <a:lstStyle/>
                    <a:p>
                      <a:pPr algn="ctr">
                        <a:spcBef>
                          <a:spcPts val="300"/>
                        </a:spcBef>
                        <a:spcAft>
                          <a:spcPts val="300"/>
                        </a:spcAft>
                      </a:pPr>
                      <a:r>
                        <a:rPr lang="en-US" sz="1700" b="0" dirty="0">
                          <a:effectLst/>
                        </a:rPr>
                        <a:t>[H</a:t>
                      </a:r>
                      <a:r>
                        <a:rPr lang="en-US" sz="1700" b="0" baseline="-25000" dirty="0">
                          <a:effectLst/>
                        </a:rPr>
                        <a:t>2</a:t>
                      </a:r>
                      <a:r>
                        <a:rPr lang="en-US" sz="1700" b="0" dirty="0">
                          <a:effectLst/>
                        </a:rPr>
                        <a:t>]</a:t>
                      </a:r>
                      <a:endParaRPr lang="en-CA" sz="1700" b="0" dirty="0">
                        <a:effectLst/>
                        <a:latin typeface="Times New Roman"/>
                        <a:ea typeface="Times New Roman"/>
                      </a:endParaRPr>
                    </a:p>
                  </a:txBody>
                  <a:tcPr marL="95909" marR="95909" marT="0" marB="0" anchor="ctr"/>
                </a:tc>
                <a:tc>
                  <a:txBody>
                    <a:bodyPr/>
                    <a:lstStyle/>
                    <a:p>
                      <a:pPr algn="ctr">
                        <a:spcBef>
                          <a:spcPts val="300"/>
                        </a:spcBef>
                        <a:spcAft>
                          <a:spcPts val="300"/>
                        </a:spcAft>
                      </a:pPr>
                      <a:r>
                        <a:rPr lang="en-US" sz="1700" b="0">
                          <a:effectLst/>
                        </a:rPr>
                        <a:t>[I</a:t>
                      </a:r>
                      <a:r>
                        <a:rPr lang="en-US" sz="1700" b="0" baseline="-25000">
                          <a:effectLst/>
                        </a:rPr>
                        <a:t>2</a:t>
                      </a:r>
                      <a:r>
                        <a:rPr lang="en-US" sz="1700" b="0">
                          <a:effectLst/>
                        </a:rPr>
                        <a:t>]</a:t>
                      </a:r>
                      <a:endParaRPr lang="en-CA" sz="1700" b="0">
                        <a:effectLst/>
                        <a:latin typeface="Times New Roman"/>
                        <a:ea typeface="Times New Roman"/>
                      </a:endParaRPr>
                    </a:p>
                  </a:txBody>
                  <a:tcPr marL="95909" marR="95909" marT="0" marB="0" anchor="ctr"/>
                </a:tc>
                <a:tc>
                  <a:txBody>
                    <a:bodyPr/>
                    <a:lstStyle/>
                    <a:p>
                      <a:pPr algn="ctr">
                        <a:spcBef>
                          <a:spcPts val="300"/>
                        </a:spcBef>
                        <a:spcAft>
                          <a:spcPts val="300"/>
                        </a:spcAft>
                      </a:pPr>
                      <a:r>
                        <a:rPr lang="en-US" sz="1700" b="0">
                          <a:effectLst/>
                        </a:rPr>
                        <a:t>K</a:t>
                      </a:r>
                      <a:r>
                        <a:rPr lang="en-US" sz="1700" b="0" baseline="-25000">
                          <a:effectLst/>
                        </a:rPr>
                        <a:t>eq</a:t>
                      </a:r>
                      <a:endParaRPr lang="en-CA" sz="1700" b="0">
                        <a:effectLst/>
                        <a:latin typeface="Times New Roman"/>
                        <a:ea typeface="Times New Roman"/>
                      </a:endParaRPr>
                    </a:p>
                  </a:txBody>
                  <a:tcPr marL="95909" marR="95909" marT="0" marB="0" anchor="ctr"/>
                </a:tc>
                <a:extLst>
                  <a:ext uri="{0D108BD9-81ED-4DB2-BD59-A6C34878D82A}">
                    <a16:rowId xmlns:a16="http://schemas.microsoft.com/office/drawing/2014/main" val="10001"/>
                  </a:ext>
                </a:extLst>
              </a:tr>
              <a:tr h="365321">
                <a:tc>
                  <a:txBody>
                    <a:bodyPr/>
                    <a:lstStyle/>
                    <a:p>
                      <a:pPr algn="ctr">
                        <a:spcBef>
                          <a:spcPts val="300"/>
                        </a:spcBef>
                        <a:spcAft>
                          <a:spcPts val="300"/>
                        </a:spcAft>
                      </a:pPr>
                      <a:r>
                        <a:rPr lang="en-US" sz="1700">
                          <a:effectLst/>
                        </a:rPr>
                        <a:t>1</a:t>
                      </a:r>
                      <a:endParaRPr lang="en-CA" sz="1700">
                        <a:effectLst/>
                        <a:latin typeface="Times New Roman"/>
                        <a:ea typeface="Times New Roman"/>
                      </a:endParaRPr>
                    </a:p>
                  </a:txBody>
                  <a:tcPr marL="95909" marR="95909" marT="0" marB="0"/>
                </a:tc>
                <a:tc>
                  <a:txBody>
                    <a:bodyPr/>
                    <a:lstStyle/>
                    <a:p>
                      <a:pPr algn="ctr">
                        <a:spcBef>
                          <a:spcPts val="300"/>
                        </a:spcBef>
                        <a:spcAft>
                          <a:spcPts val="300"/>
                        </a:spcAft>
                      </a:pPr>
                      <a:r>
                        <a:rPr lang="en-US" sz="1700" b="0">
                          <a:effectLst/>
                        </a:rPr>
                        <a:t>0.156</a:t>
                      </a:r>
                      <a:endParaRPr lang="en-CA" sz="1700" b="0">
                        <a:effectLst/>
                        <a:latin typeface="Times New Roman"/>
                        <a:ea typeface="Times New Roman"/>
                      </a:endParaRPr>
                    </a:p>
                  </a:txBody>
                  <a:tcPr marL="95909" marR="95909" marT="0" marB="0"/>
                </a:tc>
                <a:tc>
                  <a:txBody>
                    <a:bodyPr/>
                    <a:lstStyle/>
                    <a:p>
                      <a:pPr algn="ctr">
                        <a:spcBef>
                          <a:spcPts val="300"/>
                        </a:spcBef>
                        <a:spcAft>
                          <a:spcPts val="300"/>
                        </a:spcAft>
                      </a:pPr>
                      <a:r>
                        <a:rPr lang="en-US" sz="1700" b="0">
                          <a:effectLst/>
                        </a:rPr>
                        <a:t>0.0220</a:t>
                      </a:r>
                      <a:endParaRPr lang="en-CA" sz="1700" b="0">
                        <a:effectLst/>
                        <a:latin typeface="Times New Roman"/>
                        <a:ea typeface="Times New Roman"/>
                      </a:endParaRPr>
                    </a:p>
                  </a:txBody>
                  <a:tcPr marL="95909" marR="95909" marT="0" marB="0"/>
                </a:tc>
                <a:tc>
                  <a:txBody>
                    <a:bodyPr/>
                    <a:lstStyle/>
                    <a:p>
                      <a:pPr algn="ctr">
                        <a:spcBef>
                          <a:spcPts val="300"/>
                        </a:spcBef>
                        <a:spcAft>
                          <a:spcPts val="300"/>
                        </a:spcAft>
                      </a:pPr>
                      <a:r>
                        <a:rPr lang="en-US" sz="1700" b="0">
                          <a:effectLst/>
                        </a:rPr>
                        <a:t>0.0220</a:t>
                      </a:r>
                      <a:endParaRPr lang="en-CA" sz="1700" b="0">
                        <a:effectLst/>
                        <a:latin typeface="Times New Roman"/>
                        <a:ea typeface="Times New Roman"/>
                      </a:endParaRPr>
                    </a:p>
                  </a:txBody>
                  <a:tcPr marL="95909" marR="95909" marT="0" marB="0"/>
                </a:tc>
                <a:tc>
                  <a:txBody>
                    <a:bodyPr/>
                    <a:lstStyle/>
                    <a:p>
                      <a:pPr algn="ctr">
                        <a:spcBef>
                          <a:spcPts val="300"/>
                        </a:spcBef>
                        <a:spcAft>
                          <a:spcPts val="300"/>
                        </a:spcAft>
                      </a:pPr>
                      <a:endParaRPr lang="en-CA" sz="1700" b="0" dirty="0">
                        <a:effectLst/>
                        <a:latin typeface="Times New Roman"/>
                        <a:ea typeface="Times New Roman"/>
                      </a:endParaRPr>
                    </a:p>
                  </a:txBody>
                  <a:tcPr marL="95909" marR="95909" marT="0" marB="0"/>
                </a:tc>
                <a:extLst>
                  <a:ext uri="{0D108BD9-81ED-4DB2-BD59-A6C34878D82A}">
                    <a16:rowId xmlns:a16="http://schemas.microsoft.com/office/drawing/2014/main" val="10002"/>
                  </a:ext>
                </a:extLst>
              </a:tr>
              <a:tr h="392720">
                <a:tc>
                  <a:txBody>
                    <a:bodyPr/>
                    <a:lstStyle/>
                    <a:p>
                      <a:pPr algn="ctr">
                        <a:spcBef>
                          <a:spcPts val="300"/>
                        </a:spcBef>
                        <a:spcAft>
                          <a:spcPts val="300"/>
                        </a:spcAft>
                      </a:pPr>
                      <a:r>
                        <a:rPr lang="en-US" sz="1700">
                          <a:effectLst/>
                        </a:rPr>
                        <a:t>2</a:t>
                      </a:r>
                      <a:endParaRPr lang="en-CA" sz="1700">
                        <a:effectLst/>
                        <a:latin typeface="Times New Roman"/>
                        <a:ea typeface="Times New Roman"/>
                      </a:endParaRPr>
                    </a:p>
                  </a:txBody>
                  <a:tcPr marL="95909" marR="95909" marT="0" marB="0"/>
                </a:tc>
                <a:tc>
                  <a:txBody>
                    <a:bodyPr/>
                    <a:lstStyle/>
                    <a:p>
                      <a:pPr algn="ctr">
                        <a:spcBef>
                          <a:spcPts val="300"/>
                        </a:spcBef>
                        <a:spcAft>
                          <a:spcPts val="300"/>
                        </a:spcAft>
                      </a:pPr>
                      <a:r>
                        <a:rPr lang="en-US" sz="1700" b="0">
                          <a:effectLst/>
                        </a:rPr>
                        <a:t>0.750</a:t>
                      </a:r>
                      <a:endParaRPr lang="en-CA" sz="1700" b="0">
                        <a:effectLst/>
                        <a:latin typeface="Times New Roman"/>
                        <a:ea typeface="Times New Roman"/>
                      </a:endParaRPr>
                    </a:p>
                  </a:txBody>
                  <a:tcPr marL="95909" marR="95909" marT="0" marB="0"/>
                </a:tc>
                <a:tc>
                  <a:txBody>
                    <a:bodyPr/>
                    <a:lstStyle/>
                    <a:p>
                      <a:pPr algn="ctr">
                        <a:spcBef>
                          <a:spcPts val="300"/>
                        </a:spcBef>
                        <a:spcAft>
                          <a:spcPts val="300"/>
                        </a:spcAft>
                      </a:pPr>
                      <a:r>
                        <a:rPr lang="en-US" sz="1700" b="0">
                          <a:effectLst/>
                        </a:rPr>
                        <a:t>0.106</a:t>
                      </a:r>
                      <a:endParaRPr lang="en-CA" sz="1700" b="0">
                        <a:effectLst/>
                        <a:latin typeface="Times New Roman"/>
                        <a:ea typeface="Times New Roman"/>
                      </a:endParaRPr>
                    </a:p>
                  </a:txBody>
                  <a:tcPr marL="95909" marR="95909" marT="0" marB="0"/>
                </a:tc>
                <a:tc>
                  <a:txBody>
                    <a:bodyPr/>
                    <a:lstStyle/>
                    <a:p>
                      <a:pPr algn="ctr">
                        <a:spcBef>
                          <a:spcPts val="300"/>
                        </a:spcBef>
                        <a:spcAft>
                          <a:spcPts val="300"/>
                        </a:spcAft>
                      </a:pPr>
                      <a:r>
                        <a:rPr lang="en-US" sz="1700" b="0">
                          <a:effectLst/>
                        </a:rPr>
                        <a:t>0.106</a:t>
                      </a:r>
                      <a:endParaRPr lang="en-CA" sz="1700" b="0">
                        <a:effectLst/>
                        <a:latin typeface="Times New Roman"/>
                        <a:ea typeface="Times New Roman"/>
                      </a:endParaRPr>
                    </a:p>
                  </a:txBody>
                  <a:tcPr marL="95909" marR="95909" marT="0" marB="0"/>
                </a:tc>
                <a:tc>
                  <a:txBody>
                    <a:bodyPr/>
                    <a:lstStyle/>
                    <a:p>
                      <a:pPr algn="ctr">
                        <a:spcBef>
                          <a:spcPts val="300"/>
                        </a:spcBef>
                        <a:spcAft>
                          <a:spcPts val="300"/>
                        </a:spcAft>
                      </a:pPr>
                      <a:endParaRPr lang="en-CA" sz="1700" b="0" dirty="0">
                        <a:effectLst/>
                        <a:latin typeface="Times New Roman"/>
                        <a:ea typeface="Times New Roman"/>
                      </a:endParaRPr>
                    </a:p>
                  </a:txBody>
                  <a:tcPr marL="95909" marR="95909" marT="0" marB="0"/>
                </a:tc>
                <a:extLst>
                  <a:ext uri="{0D108BD9-81ED-4DB2-BD59-A6C34878D82A}">
                    <a16:rowId xmlns:a16="http://schemas.microsoft.com/office/drawing/2014/main" val="10003"/>
                  </a:ext>
                </a:extLst>
              </a:tr>
              <a:tr h="365321">
                <a:tc>
                  <a:txBody>
                    <a:bodyPr/>
                    <a:lstStyle/>
                    <a:p>
                      <a:pPr algn="ctr">
                        <a:spcBef>
                          <a:spcPts val="300"/>
                        </a:spcBef>
                        <a:spcAft>
                          <a:spcPts val="300"/>
                        </a:spcAft>
                      </a:pPr>
                      <a:r>
                        <a:rPr lang="en-US" sz="1700">
                          <a:effectLst/>
                        </a:rPr>
                        <a:t>3</a:t>
                      </a:r>
                      <a:endParaRPr lang="en-CA" sz="1700">
                        <a:effectLst/>
                        <a:latin typeface="Times New Roman"/>
                        <a:ea typeface="Times New Roman"/>
                      </a:endParaRPr>
                    </a:p>
                  </a:txBody>
                  <a:tcPr marL="95909" marR="95909" marT="0" marB="0"/>
                </a:tc>
                <a:tc>
                  <a:txBody>
                    <a:bodyPr/>
                    <a:lstStyle/>
                    <a:p>
                      <a:pPr algn="ctr">
                        <a:spcBef>
                          <a:spcPts val="300"/>
                        </a:spcBef>
                        <a:spcAft>
                          <a:spcPts val="300"/>
                        </a:spcAft>
                      </a:pPr>
                      <a:r>
                        <a:rPr lang="en-US" sz="1700" b="0">
                          <a:effectLst/>
                        </a:rPr>
                        <a:t>1.00</a:t>
                      </a:r>
                      <a:endParaRPr lang="en-CA" sz="1700" b="0">
                        <a:effectLst/>
                        <a:latin typeface="Times New Roman"/>
                        <a:ea typeface="Times New Roman"/>
                      </a:endParaRPr>
                    </a:p>
                  </a:txBody>
                  <a:tcPr marL="95909" marR="95909" marT="0" marB="0"/>
                </a:tc>
                <a:tc>
                  <a:txBody>
                    <a:bodyPr/>
                    <a:lstStyle/>
                    <a:p>
                      <a:pPr algn="ctr">
                        <a:spcBef>
                          <a:spcPts val="300"/>
                        </a:spcBef>
                        <a:spcAft>
                          <a:spcPts val="300"/>
                        </a:spcAft>
                      </a:pPr>
                      <a:r>
                        <a:rPr lang="en-US" sz="1700" b="0">
                          <a:effectLst/>
                        </a:rPr>
                        <a:t>0.820</a:t>
                      </a:r>
                      <a:endParaRPr lang="en-CA" sz="1700" b="0">
                        <a:effectLst/>
                        <a:latin typeface="Times New Roman"/>
                        <a:ea typeface="Times New Roman"/>
                      </a:endParaRPr>
                    </a:p>
                  </a:txBody>
                  <a:tcPr marL="95909" marR="95909" marT="0" marB="0"/>
                </a:tc>
                <a:tc>
                  <a:txBody>
                    <a:bodyPr/>
                    <a:lstStyle/>
                    <a:p>
                      <a:pPr algn="ctr">
                        <a:spcBef>
                          <a:spcPts val="300"/>
                        </a:spcBef>
                        <a:spcAft>
                          <a:spcPts val="300"/>
                        </a:spcAft>
                      </a:pPr>
                      <a:r>
                        <a:rPr lang="en-US" sz="1700" b="0">
                          <a:effectLst/>
                        </a:rPr>
                        <a:t>0.0242</a:t>
                      </a:r>
                      <a:endParaRPr lang="en-CA" sz="1700" b="0">
                        <a:effectLst/>
                        <a:latin typeface="Times New Roman"/>
                        <a:ea typeface="Times New Roman"/>
                      </a:endParaRPr>
                    </a:p>
                  </a:txBody>
                  <a:tcPr marL="95909" marR="95909" marT="0" marB="0"/>
                </a:tc>
                <a:tc>
                  <a:txBody>
                    <a:bodyPr/>
                    <a:lstStyle/>
                    <a:p>
                      <a:pPr algn="ctr">
                        <a:spcBef>
                          <a:spcPts val="300"/>
                        </a:spcBef>
                        <a:spcAft>
                          <a:spcPts val="300"/>
                        </a:spcAft>
                      </a:pPr>
                      <a:endParaRPr lang="en-CA" sz="1700" b="0" dirty="0">
                        <a:effectLst/>
                        <a:latin typeface="Times New Roman"/>
                        <a:ea typeface="Times New Roman"/>
                      </a:endParaRPr>
                    </a:p>
                  </a:txBody>
                  <a:tcPr marL="95909" marR="95909" marT="0" marB="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2073894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pPr marL="342900" lvl="0" indent="-342900">
              <a:buFont typeface="Arial" pitchFamily="34" charset="0"/>
              <a:buChar char="•"/>
            </a:pPr>
            <a:r>
              <a:rPr lang="en-US" b="0" dirty="0"/>
              <a:t>Equilibrium constant expressions do not include terms for any reactants or products present as pure </a:t>
            </a:r>
            <a:r>
              <a:rPr lang="en-US" b="0" u="sng" dirty="0"/>
              <a:t>solids</a:t>
            </a:r>
            <a:r>
              <a:rPr lang="en-US" b="0" dirty="0"/>
              <a:t> or pure </a:t>
            </a:r>
            <a:r>
              <a:rPr lang="en-US" b="0" u="sng" dirty="0"/>
              <a:t>liquids</a:t>
            </a:r>
            <a:r>
              <a:rPr lang="en-US" b="0" dirty="0"/>
              <a:t> because their concentrations do not change in a reaction.</a:t>
            </a:r>
            <a:endParaRPr lang="en-CA" b="0" dirty="0"/>
          </a:p>
          <a:p>
            <a:r>
              <a:rPr lang="en-US" dirty="0"/>
              <a:t> </a:t>
            </a:r>
            <a:endParaRPr lang="en-CA" dirty="0"/>
          </a:p>
          <a:p>
            <a:r>
              <a:rPr lang="en-US" dirty="0"/>
              <a:t>Example: Write an equilibrium expression for the following:   </a:t>
            </a:r>
            <a:r>
              <a:rPr lang="en-US" i="1" dirty="0"/>
              <a:t>CaCO</a:t>
            </a:r>
            <a:r>
              <a:rPr lang="en-US" i="1" baseline="-25000" dirty="0"/>
              <a:t>3(s)</a:t>
            </a:r>
            <a:r>
              <a:rPr lang="en-US" i="1" dirty="0"/>
              <a:t> </a:t>
            </a:r>
            <a:r>
              <a:rPr lang="en-US" dirty="0"/>
              <a:t>⇌ </a:t>
            </a:r>
            <a:r>
              <a:rPr lang="en-US" i="1" dirty="0" err="1"/>
              <a:t>CaO</a:t>
            </a:r>
            <a:r>
              <a:rPr lang="en-US" i="1" baseline="-25000" dirty="0"/>
              <a:t>(s)</a:t>
            </a:r>
            <a:r>
              <a:rPr lang="en-US" i="1" dirty="0"/>
              <a:t> + CO</a:t>
            </a:r>
            <a:r>
              <a:rPr lang="en-US" i="1" baseline="-25000" dirty="0"/>
              <a:t>2(g)</a:t>
            </a:r>
            <a:endParaRPr lang="en-CA" dirty="0"/>
          </a:p>
        </p:txBody>
      </p:sp>
    </p:spTree>
    <p:extLst>
      <p:ext uri="{BB962C8B-B14F-4D97-AF65-F5344CB8AC3E}">
        <p14:creationId xmlns:p14="http://schemas.microsoft.com/office/powerpoint/2010/main" val="16155712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US" dirty="0"/>
              <a:t>Example: Write the equilibrium expressions for each of the following:</a:t>
            </a:r>
            <a:endParaRPr lang="en-CA" dirty="0"/>
          </a:p>
          <a:p>
            <a:pPr lvl="0"/>
            <a:r>
              <a:rPr lang="en-US" b="0" i="1" dirty="0" smtClean="0"/>
              <a:t>a. Fe</a:t>
            </a:r>
            <a:r>
              <a:rPr lang="en-US" b="0" i="1" baseline="-25000" dirty="0" smtClean="0"/>
              <a:t>3</a:t>
            </a:r>
            <a:r>
              <a:rPr lang="en-US" b="0" i="1" dirty="0" smtClean="0"/>
              <a:t>O</a:t>
            </a:r>
            <a:r>
              <a:rPr lang="en-US" b="0" i="1" baseline="-25000" dirty="0" smtClean="0"/>
              <a:t>4(s</a:t>
            </a:r>
            <a:r>
              <a:rPr lang="en-US" b="0" i="1" baseline="-25000" dirty="0"/>
              <a:t>)</a:t>
            </a:r>
            <a:r>
              <a:rPr lang="en-US" b="0" i="1" dirty="0"/>
              <a:t> + H</a:t>
            </a:r>
            <a:r>
              <a:rPr lang="en-US" b="0" i="1" baseline="-25000" dirty="0"/>
              <a:t>2(g)</a:t>
            </a:r>
            <a:r>
              <a:rPr lang="en-US" b="0" i="1" dirty="0"/>
              <a:t> </a:t>
            </a:r>
            <a:r>
              <a:rPr lang="en-US" b="0" dirty="0"/>
              <a:t>⇌</a:t>
            </a:r>
            <a:r>
              <a:rPr lang="en-US" b="0" i="1" dirty="0"/>
              <a:t> 3 </a:t>
            </a:r>
            <a:r>
              <a:rPr lang="en-US" b="0" i="1" dirty="0" err="1"/>
              <a:t>FeO</a:t>
            </a:r>
            <a:r>
              <a:rPr lang="en-US" b="0" i="1" baseline="-25000" dirty="0"/>
              <a:t>(s)</a:t>
            </a:r>
            <a:r>
              <a:rPr lang="en-US" b="0" i="1" dirty="0"/>
              <a:t> + H</a:t>
            </a:r>
            <a:r>
              <a:rPr lang="en-US" b="0" i="1" baseline="-25000" dirty="0"/>
              <a:t>2</a:t>
            </a:r>
            <a:r>
              <a:rPr lang="en-US" b="0" i="1" dirty="0"/>
              <a:t>O</a:t>
            </a:r>
            <a:r>
              <a:rPr lang="en-US" b="0" i="1" baseline="-25000" dirty="0"/>
              <a:t>(g)</a:t>
            </a:r>
            <a:endParaRPr lang="en-CA" b="0" dirty="0"/>
          </a:p>
          <a:p>
            <a:r>
              <a:rPr lang="en-US" b="0" dirty="0"/>
              <a:t>		</a:t>
            </a:r>
            <a:endParaRPr lang="en-CA" b="0" dirty="0"/>
          </a:p>
          <a:p>
            <a:r>
              <a:rPr lang="en-US" b="0" dirty="0"/>
              <a:t> </a:t>
            </a:r>
            <a:endParaRPr lang="en-CA" b="0" dirty="0"/>
          </a:p>
          <a:p>
            <a:r>
              <a:rPr lang="en-US" b="0" dirty="0"/>
              <a:t> </a:t>
            </a:r>
            <a:endParaRPr lang="en-CA" b="0" dirty="0"/>
          </a:p>
          <a:p>
            <a:pPr lvl="0"/>
            <a:r>
              <a:rPr lang="en-US" b="0" i="1" dirty="0" smtClean="0"/>
              <a:t>b. Ag</a:t>
            </a:r>
            <a:r>
              <a:rPr lang="en-US" b="0" i="1" baseline="-25000" dirty="0" smtClean="0"/>
              <a:t>2</a:t>
            </a:r>
            <a:r>
              <a:rPr lang="en-US" b="0" i="1" dirty="0" smtClean="0"/>
              <a:t>S</a:t>
            </a:r>
            <a:r>
              <a:rPr lang="en-US" b="0" i="1" baseline="-25000" dirty="0" smtClean="0"/>
              <a:t>(s</a:t>
            </a:r>
            <a:r>
              <a:rPr lang="en-US" b="0" i="1" baseline="-25000" dirty="0"/>
              <a:t>)</a:t>
            </a:r>
            <a:r>
              <a:rPr lang="en-US" b="0" i="1" dirty="0"/>
              <a:t> </a:t>
            </a:r>
            <a:r>
              <a:rPr lang="en-US" b="0" dirty="0"/>
              <a:t>⇌</a:t>
            </a:r>
            <a:r>
              <a:rPr lang="en-US" b="0" i="1" dirty="0"/>
              <a:t> 2 Ag</a:t>
            </a:r>
            <a:r>
              <a:rPr lang="en-US" b="0" i="1" baseline="30000" dirty="0"/>
              <a:t>+</a:t>
            </a:r>
            <a:r>
              <a:rPr lang="en-US" b="0" i="1" baseline="-25000" dirty="0"/>
              <a:t>(</a:t>
            </a:r>
            <a:r>
              <a:rPr lang="en-US" b="0" i="1" baseline="-25000" dirty="0" err="1"/>
              <a:t>aq</a:t>
            </a:r>
            <a:r>
              <a:rPr lang="en-US" b="0" i="1" baseline="-25000" dirty="0"/>
              <a:t>)</a:t>
            </a:r>
            <a:r>
              <a:rPr lang="en-US" b="0" i="1" dirty="0"/>
              <a:t> + S</a:t>
            </a:r>
            <a:r>
              <a:rPr lang="en-US" b="0" i="1" baseline="30000" dirty="0"/>
              <a:t>2-</a:t>
            </a:r>
            <a:r>
              <a:rPr lang="en-US" b="0" i="1" baseline="-25000" dirty="0"/>
              <a:t>(</a:t>
            </a:r>
            <a:r>
              <a:rPr lang="en-US" b="0" i="1" baseline="-25000" dirty="0" err="1"/>
              <a:t>aq</a:t>
            </a:r>
            <a:r>
              <a:rPr lang="en-US" b="0" i="1" baseline="-25000" dirty="0"/>
              <a:t>)</a:t>
            </a:r>
            <a:endParaRPr lang="en-CA" b="0" dirty="0"/>
          </a:p>
          <a:p>
            <a:endParaRPr lang="en-CA" dirty="0"/>
          </a:p>
        </p:txBody>
      </p:sp>
    </p:spTree>
    <p:extLst>
      <p:ext uri="{BB962C8B-B14F-4D97-AF65-F5344CB8AC3E}">
        <p14:creationId xmlns:p14="http://schemas.microsoft.com/office/powerpoint/2010/main" val="15099707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457200" y="3140968"/>
            <a:ext cx="7620000" cy="2985195"/>
          </a:xfrm>
        </p:spPr>
        <p:txBody>
          <a:bodyPr>
            <a:normAutofit/>
          </a:bodyPr>
          <a:lstStyle/>
          <a:p>
            <a:r>
              <a:rPr lang="en-US" sz="3600" dirty="0"/>
              <a:t>See Calculating </a:t>
            </a:r>
            <a:r>
              <a:rPr lang="en-US" sz="3600" dirty="0" err="1"/>
              <a:t>K</a:t>
            </a:r>
            <a:r>
              <a:rPr lang="en-US" sz="3600" baseline="-25000" dirty="0" err="1"/>
              <a:t>eq</a:t>
            </a:r>
            <a:r>
              <a:rPr lang="en-US" sz="3600" dirty="0"/>
              <a:t> Assignment</a:t>
            </a:r>
            <a:endParaRPr lang="en-CA" sz="3600" dirty="0"/>
          </a:p>
        </p:txBody>
      </p:sp>
    </p:spTree>
    <p:extLst>
      <p:ext uri="{BB962C8B-B14F-4D97-AF65-F5344CB8AC3E}">
        <p14:creationId xmlns:p14="http://schemas.microsoft.com/office/powerpoint/2010/main" val="33508475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Reversibility of Chemical Reactions</a:t>
            </a:r>
            <a:endParaRPr lang="en-CA" dirty="0"/>
          </a:p>
        </p:txBody>
      </p:sp>
      <p:sp>
        <p:nvSpPr>
          <p:cNvPr id="3" name="Content Placeholder 2"/>
          <p:cNvSpPr>
            <a:spLocks noGrp="1"/>
          </p:cNvSpPr>
          <p:nvPr>
            <p:ph idx="1"/>
          </p:nvPr>
        </p:nvSpPr>
        <p:spPr>
          <a:xfrm>
            <a:off x="467544" y="1988840"/>
            <a:ext cx="7620000" cy="4373563"/>
          </a:xfrm>
        </p:spPr>
        <p:txBody>
          <a:bodyPr/>
          <a:lstStyle/>
          <a:p>
            <a:pPr lvl="0"/>
            <a:r>
              <a:rPr lang="en-US" dirty="0"/>
              <a:t>Chemical reactions can either be reversible or not reversible:</a:t>
            </a:r>
            <a:endParaRPr lang="en-CA" dirty="0"/>
          </a:p>
          <a:p>
            <a:pPr lvl="1"/>
            <a:r>
              <a:rPr lang="en-US" dirty="0"/>
              <a:t>Examples of irreversible chemical reactions:</a:t>
            </a:r>
            <a:endParaRPr lang="en-CA" dirty="0"/>
          </a:p>
          <a:p>
            <a:pPr lvl="2"/>
            <a:r>
              <a:rPr lang="en-US" dirty="0" smtClean="0"/>
              <a:t>Boil and egg, rusting, cooking, burning</a:t>
            </a:r>
            <a:endParaRPr lang="en-CA" dirty="0" smtClean="0"/>
          </a:p>
          <a:p>
            <a:pPr lvl="1"/>
            <a:r>
              <a:rPr lang="en-US" dirty="0" smtClean="0"/>
              <a:t>Examples </a:t>
            </a:r>
            <a:r>
              <a:rPr lang="en-US" dirty="0"/>
              <a:t>of reversible chemical reactions:</a:t>
            </a:r>
            <a:endParaRPr lang="en-CA" dirty="0"/>
          </a:p>
          <a:p>
            <a:pPr lvl="2"/>
            <a:r>
              <a:rPr lang="en-US" dirty="0"/>
              <a:t>CuSO</a:t>
            </a:r>
            <a:r>
              <a:rPr lang="en-US" baseline="-25000" dirty="0"/>
              <a:t>4</a:t>
            </a:r>
            <a:r>
              <a:rPr lang="en-US" dirty="0"/>
              <a:t>∙5H</a:t>
            </a:r>
            <a:r>
              <a:rPr lang="en-US" baseline="-25000" dirty="0"/>
              <a:t>2</a:t>
            </a:r>
            <a:r>
              <a:rPr lang="en-US" dirty="0"/>
              <a:t>O ⇌ CuSO</a:t>
            </a:r>
            <a:r>
              <a:rPr lang="en-US" baseline="-25000" dirty="0"/>
              <a:t>4</a:t>
            </a:r>
            <a:r>
              <a:rPr lang="en-US" dirty="0"/>
              <a:t> + 5H</a:t>
            </a:r>
            <a:r>
              <a:rPr lang="en-US" baseline="-25000" dirty="0"/>
              <a:t>2</a:t>
            </a:r>
            <a:r>
              <a:rPr lang="en-US" dirty="0"/>
              <a:t>O</a:t>
            </a:r>
            <a:endParaRPr lang="en-CA" dirty="0"/>
          </a:p>
          <a:p>
            <a:pPr>
              <a:spcBef>
                <a:spcPts val="0"/>
              </a:spcBef>
              <a:spcAft>
                <a:spcPts val="0"/>
              </a:spcAft>
            </a:pPr>
            <a:r>
              <a:rPr lang="en-US" sz="3200" dirty="0"/>
              <a:t>  </a:t>
            </a:r>
            <a:r>
              <a:rPr lang="en-US" sz="3200" dirty="0" smtClean="0"/>
              <a:t>	   </a:t>
            </a:r>
            <a:r>
              <a:rPr lang="en-US" sz="1400" i="1" dirty="0" smtClean="0"/>
              <a:t>  </a:t>
            </a:r>
            <a:r>
              <a:rPr lang="en-US" sz="1400" i="1" dirty="0"/>
              <a:t>(blue)	  </a:t>
            </a:r>
            <a:r>
              <a:rPr lang="en-US" sz="1400" i="1" dirty="0" smtClean="0"/>
              <a:t>    </a:t>
            </a:r>
            <a:r>
              <a:rPr lang="en-US" sz="1400" i="1" dirty="0"/>
              <a:t>(white)</a:t>
            </a:r>
            <a:endParaRPr lang="en-CA" dirty="0"/>
          </a:p>
          <a:p>
            <a:pPr lvl="2"/>
            <a:r>
              <a:rPr lang="en-US" dirty="0"/>
              <a:t>2NO</a:t>
            </a:r>
            <a:r>
              <a:rPr lang="en-US" baseline="-25000" dirty="0"/>
              <a:t>2</a:t>
            </a:r>
            <a:r>
              <a:rPr lang="en-US" dirty="0"/>
              <a:t> ⇌ N</a:t>
            </a:r>
            <a:r>
              <a:rPr lang="en-US" baseline="-25000" dirty="0"/>
              <a:t>2</a:t>
            </a:r>
            <a:r>
              <a:rPr lang="en-US" dirty="0"/>
              <a:t>O</a:t>
            </a:r>
            <a:r>
              <a:rPr lang="en-US" baseline="-25000" dirty="0"/>
              <a:t>4</a:t>
            </a:r>
            <a:endParaRPr lang="en-CA" dirty="0"/>
          </a:p>
          <a:p>
            <a:pPr lvl="0"/>
            <a:r>
              <a:rPr lang="en-US" dirty="0"/>
              <a:t>The double arrow “⇌” indicates that a chemical reaction is </a:t>
            </a:r>
            <a:r>
              <a:rPr lang="en-US" u="sng" dirty="0"/>
              <a:t>reversible.</a:t>
            </a:r>
            <a:endParaRPr lang="en-CA" dirty="0"/>
          </a:p>
          <a:p>
            <a:r>
              <a:rPr lang="en-US" dirty="0"/>
              <a:t> </a:t>
            </a:r>
            <a:endParaRPr lang="en-CA" dirty="0"/>
          </a:p>
        </p:txBody>
      </p:sp>
    </p:spTree>
    <p:extLst>
      <p:ext uri="{BB962C8B-B14F-4D97-AF65-F5344CB8AC3E}">
        <p14:creationId xmlns:p14="http://schemas.microsoft.com/office/powerpoint/2010/main" val="39021585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Equilibrium</a:t>
            </a:r>
            <a:endParaRPr lang="en-CA" dirty="0"/>
          </a:p>
        </p:txBody>
      </p:sp>
      <p:sp>
        <p:nvSpPr>
          <p:cNvPr id="3" name="Content Placeholder 2"/>
          <p:cNvSpPr>
            <a:spLocks noGrp="1"/>
          </p:cNvSpPr>
          <p:nvPr>
            <p:ph idx="1"/>
          </p:nvPr>
        </p:nvSpPr>
        <p:spPr/>
        <p:txBody>
          <a:bodyPr/>
          <a:lstStyle/>
          <a:p>
            <a:pPr lvl="0"/>
            <a:r>
              <a:rPr lang="en-US" dirty="0"/>
              <a:t>In a reversible reaction, when the forward step proceeds at the same </a:t>
            </a:r>
            <a:r>
              <a:rPr lang="en-US" u="sng" dirty="0"/>
              <a:t>rate</a:t>
            </a:r>
            <a:r>
              <a:rPr lang="en-US" dirty="0"/>
              <a:t> as the reverse step, the reaction has reached </a:t>
            </a:r>
            <a:r>
              <a:rPr lang="en-US" u="sng" dirty="0"/>
              <a:t>equilibrium</a:t>
            </a:r>
            <a:r>
              <a:rPr lang="en-US" dirty="0"/>
              <a:t>. </a:t>
            </a:r>
            <a:endParaRPr lang="en-CA" dirty="0"/>
          </a:p>
          <a:p>
            <a:pPr lvl="0"/>
            <a:r>
              <a:rPr lang="en-US" dirty="0"/>
              <a:t>Most physical changes are reversible, so many can exist at equilibrium.</a:t>
            </a:r>
            <a:endParaRPr lang="en-CA" dirty="0"/>
          </a:p>
        </p:txBody>
      </p:sp>
    </p:spTree>
    <p:extLst>
      <p:ext uri="{BB962C8B-B14F-4D97-AF65-F5344CB8AC3E}">
        <p14:creationId xmlns:p14="http://schemas.microsoft.com/office/powerpoint/2010/main" val="19314896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Equilibrium</a:t>
            </a:r>
            <a:endParaRPr lang="en-CA" dirty="0"/>
          </a:p>
        </p:txBody>
      </p:sp>
      <p:sp>
        <p:nvSpPr>
          <p:cNvPr id="3" name="Content Placeholder 2"/>
          <p:cNvSpPr>
            <a:spLocks noGrp="1"/>
          </p:cNvSpPr>
          <p:nvPr>
            <p:ph idx="1"/>
          </p:nvPr>
        </p:nvSpPr>
        <p:spPr/>
        <p:txBody>
          <a:bodyPr>
            <a:normAutofit fontScale="85000" lnSpcReduction="20000"/>
          </a:bodyPr>
          <a:lstStyle/>
          <a:p>
            <a:r>
              <a:rPr lang="en-US" dirty="0"/>
              <a:t>Example: Water in a closed beaker can represent a system at equilibrium:</a:t>
            </a:r>
            <a:endParaRPr lang="en-CA" dirty="0"/>
          </a:p>
          <a:p>
            <a:pPr marL="342900" lvl="0" indent="-342900">
              <a:buFont typeface="Arial" pitchFamily="34" charset="0"/>
              <a:buChar char="•"/>
            </a:pPr>
            <a:r>
              <a:rPr lang="en-US" b="0" dirty="0"/>
              <a:t>What is the forward ‘reaction’ that is occurring?</a:t>
            </a:r>
            <a:endParaRPr lang="en-CA" b="0" dirty="0"/>
          </a:p>
          <a:p>
            <a:pPr marL="342900" indent="-342900">
              <a:buFont typeface="Arial" pitchFamily="34" charset="0"/>
              <a:buChar char="•"/>
            </a:pPr>
            <a:endParaRPr lang="en-CA" b="0" dirty="0"/>
          </a:p>
          <a:p>
            <a:r>
              <a:rPr lang="en-US" b="0" dirty="0"/>
              <a:t> </a:t>
            </a:r>
            <a:endParaRPr lang="en-CA" b="0" dirty="0"/>
          </a:p>
          <a:p>
            <a:pPr marL="342900" lvl="0" indent="-342900">
              <a:buFont typeface="Arial" pitchFamily="34" charset="0"/>
              <a:buChar char="•"/>
            </a:pPr>
            <a:r>
              <a:rPr lang="en-US" b="0" dirty="0"/>
              <a:t>What is the reverse ‘reaction’ that is occurring?</a:t>
            </a:r>
            <a:endParaRPr lang="en-CA" b="0" dirty="0"/>
          </a:p>
          <a:p>
            <a:r>
              <a:rPr lang="en-US" b="0" dirty="0"/>
              <a:t> </a:t>
            </a:r>
            <a:endParaRPr lang="en-CA" b="0" dirty="0"/>
          </a:p>
          <a:p>
            <a:r>
              <a:rPr lang="en-US" b="0" dirty="0"/>
              <a:t> </a:t>
            </a:r>
            <a:endParaRPr lang="en-CA" b="0" dirty="0"/>
          </a:p>
          <a:p>
            <a:pPr marL="342900" lvl="0" indent="-342900">
              <a:buFont typeface="Arial" pitchFamily="34" charset="0"/>
              <a:buChar char="•"/>
            </a:pPr>
            <a:r>
              <a:rPr lang="en-US" b="0" dirty="0"/>
              <a:t>What is the overall reaction that is occurring?</a:t>
            </a:r>
            <a:endParaRPr lang="en-CA" b="0" dirty="0"/>
          </a:p>
          <a:p>
            <a:r>
              <a:rPr lang="en-US" b="0" dirty="0"/>
              <a:t> </a:t>
            </a:r>
            <a:endParaRPr lang="en-CA" b="0" dirty="0"/>
          </a:p>
          <a:p>
            <a:r>
              <a:rPr lang="en-US" b="0" dirty="0"/>
              <a:t> </a:t>
            </a:r>
            <a:endParaRPr lang="en-CA" b="0" dirty="0"/>
          </a:p>
          <a:p>
            <a:pPr marL="342900" lvl="0" indent="-342900">
              <a:buFont typeface="Arial" pitchFamily="34" charset="0"/>
              <a:buChar char="•"/>
            </a:pPr>
            <a:r>
              <a:rPr lang="en-US" b="0" dirty="0"/>
              <a:t>If the beaker was uncapped, equilibrium would not exist. Why?</a:t>
            </a:r>
            <a:endParaRPr lang="en-CA" b="0" dirty="0"/>
          </a:p>
          <a:p>
            <a:r>
              <a:rPr lang="en-US" b="0" dirty="0"/>
              <a:t> </a:t>
            </a:r>
            <a:endParaRPr lang="en-CA" b="0" dirty="0"/>
          </a:p>
          <a:p>
            <a:endParaRPr lang="en-CA" dirty="0"/>
          </a:p>
        </p:txBody>
      </p:sp>
    </p:spTree>
    <p:extLst>
      <p:ext uri="{BB962C8B-B14F-4D97-AF65-F5344CB8AC3E}">
        <p14:creationId xmlns:p14="http://schemas.microsoft.com/office/powerpoint/2010/main" val="32385557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Equilibrium</a:t>
            </a:r>
            <a:endParaRPr lang="en-CA" dirty="0"/>
          </a:p>
        </p:txBody>
      </p:sp>
      <p:sp>
        <p:nvSpPr>
          <p:cNvPr id="3" name="Content Placeholder 2"/>
          <p:cNvSpPr>
            <a:spLocks noGrp="1"/>
          </p:cNvSpPr>
          <p:nvPr>
            <p:ph idx="1"/>
          </p:nvPr>
        </p:nvSpPr>
        <p:spPr>
          <a:xfrm>
            <a:off x="457200" y="2276872"/>
            <a:ext cx="7620000" cy="3849291"/>
          </a:xfrm>
        </p:spPr>
        <p:txBody>
          <a:bodyPr/>
          <a:lstStyle/>
          <a:p>
            <a:pPr marL="342900" lvl="0" indent="-342900">
              <a:buFont typeface="Arial" pitchFamily="34" charset="0"/>
              <a:buChar char="•"/>
            </a:pPr>
            <a:r>
              <a:rPr lang="en-US" b="0" dirty="0"/>
              <a:t>At equilibrium, the concentrations of all reactants and products remain </a:t>
            </a:r>
            <a:r>
              <a:rPr lang="en-US" b="0" u="sng" dirty="0"/>
              <a:t>constant</a:t>
            </a:r>
            <a:r>
              <a:rPr lang="en-US" b="0" dirty="0"/>
              <a:t> with time as a result of the forward and reverse reactions occurring at equal rates.</a:t>
            </a:r>
            <a:endParaRPr lang="en-CA" b="0" dirty="0"/>
          </a:p>
          <a:p>
            <a:pPr marL="342900" lvl="0" indent="-342900">
              <a:buFont typeface="Arial" pitchFamily="34" charset="0"/>
              <a:buChar char="•"/>
            </a:pPr>
            <a:r>
              <a:rPr lang="en-US" b="0" dirty="0"/>
              <a:t>As reactants are consumed, the rate of the </a:t>
            </a:r>
            <a:r>
              <a:rPr lang="en-US" b="0" u="sng" dirty="0"/>
              <a:t>forward</a:t>
            </a:r>
            <a:r>
              <a:rPr lang="en-US" b="0" dirty="0"/>
              <a:t> reaction decreases; as products are formed, the rate of the </a:t>
            </a:r>
            <a:r>
              <a:rPr lang="en-US" b="0" u="sng" dirty="0"/>
              <a:t>reverse</a:t>
            </a:r>
            <a:r>
              <a:rPr lang="en-US" b="0" dirty="0"/>
              <a:t> reaction increases. </a:t>
            </a:r>
            <a:endParaRPr lang="en-CA" b="0" dirty="0"/>
          </a:p>
          <a:p>
            <a:pPr marL="342900" lvl="0" indent="-342900">
              <a:buFont typeface="Arial" pitchFamily="34" charset="0"/>
              <a:buChar char="•"/>
            </a:pPr>
            <a:r>
              <a:rPr lang="en-US" b="0" dirty="0"/>
              <a:t>Dynamic Equilibrium is where the reaction appears to have stopped because as products are made by reactants, reactants are being made by the products.</a:t>
            </a:r>
            <a:endParaRPr lang="en-CA" b="0" dirty="0"/>
          </a:p>
        </p:txBody>
      </p:sp>
    </p:spTree>
    <p:extLst>
      <p:ext uri="{BB962C8B-B14F-4D97-AF65-F5344CB8AC3E}">
        <p14:creationId xmlns:p14="http://schemas.microsoft.com/office/powerpoint/2010/main" val="1786191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Equilibrium</a:t>
            </a:r>
            <a:endParaRPr lang="en-CA" dirty="0"/>
          </a:p>
        </p:txBody>
      </p:sp>
      <p:sp>
        <p:nvSpPr>
          <p:cNvPr id="3" name="Content Placeholder 2"/>
          <p:cNvSpPr>
            <a:spLocks noGrp="1"/>
          </p:cNvSpPr>
          <p:nvPr>
            <p:ph idx="1"/>
          </p:nvPr>
        </p:nvSpPr>
        <p:spPr>
          <a:xfrm>
            <a:off x="457200" y="2276872"/>
            <a:ext cx="7620000" cy="3849291"/>
          </a:xfrm>
        </p:spPr>
        <p:txBody>
          <a:bodyPr/>
          <a:lstStyle/>
          <a:p>
            <a:r>
              <a:rPr lang="en-US" dirty="0"/>
              <a:t>As an example of dynamic equilibrium, think of bailing out a leaking rowboat. Water leaking into the boat is analogous to a forward reaction, and our pouring buckets of water overboard are analogous to the reverse reaction. As we bail water out, we reach a point of equilibrium at which the water is bailed out just as fast as it leaks in. The level of water in the boat remains constant, analogous to the constant concentration of reactants and products at equilibrium.</a:t>
            </a:r>
            <a:endParaRPr lang="en-CA" dirty="0"/>
          </a:p>
        </p:txBody>
      </p:sp>
      <p:pic>
        <p:nvPicPr>
          <p:cNvPr id="1026" name="Picture 2" descr="C:\Users\wiebee\AppData\Local\Microsoft\Windows\Temporary Internet Files\Content.IE5\UQ8F7G8J\MC900330366[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67408" y="4941168"/>
            <a:ext cx="1809184" cy="10230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33995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Equilibrium Reaction Example: </a:t>
            </a:r>
            <a:endParaRPr lang="en-CA" dirty="0"/>
          </a:p>
        </p:txBody>
      </p:sp>
      <p:sp>
        <p:nvSpPr>
          <p:cNvPr id="3" name="Content Placeholder 2"/>
          <p:cNvSpPr>
            <a:spLocks noGrp="1"/>
          </p:cNvSpPr>
          <p:nvPr>
            <p:ph idx="1"/>
          </p:nvPr>
        </p:nvSpPr>
        <p:spPr>
          <a:xfrm>
            <a:off x="179512" y="1916832"/>
            <a:ext cx="8579296" cy="2448272"/>
          </a:xfrm>
        </p:spPr>
        <p:txBody>
          <a:bodyPr>
            <a:noAutofit/>
          </a:bodyPr>
          <a:lstStyle/>
          <a:p>
            <a:r>
              <a:rPr lang="en-US" sz="1600" b="0" dirty="0"/>
              <a:t>Change in the concentrations of N</a:t>
            </a:r>
            <a:r>
              <a:rPr lang="en-US" sz="1600" b="0" baseline="-25000" dirty="0"/>
              <a:t>2</a:t>
            </a:r>
            <a:r>
              <a:rPr lang="en-US" sz="1600" b="0" dirty="0"/>
              <a:t>O</a:t>
            </a:r>
            <a:r>
              <a:rPr lang="en-US" sz="1600" b="0" baseline="-25000" dirty="0"/>
              <a:t>4</a:t>
            </a:r>
            <a:r>
              <a:rPr lang="en-US" sz="1600" b="0" dirty="0"/>
              <a:t> and NO</a:t>
            </a:r>
            <a:r>
              <a:rPr lang="en-US" sz="1600" b="0" baseline="-25000" dirty="0"/>
              <a:t>2</a:t>
            </a:r>
            <a:r>
              <a:rPr lang="en-US" sz="1600" b="0" dirty="0"/>
              <a:t> with time in two experiments at 25°C:   </a:t>
            </a:r>
            <a:r>
              <a:rPr lang="en-US" sz="1600" b="0" dirty="0" smtClean="0"/>
              <a:t>       				       </a:t>
            </a:r>
            <a:r>
              <a:rPr lang="en-US" sz="1600" b="0" dirty="0" smtClean="0">
                <a:solidFill>
                  <a:srgbClr val="FF0000"/>
                </a:solidFill>
              </a:rPr>
              <a:t>2NO</a:t>
            </a:r>
            <a:r>
              <a:rPr lang="en-US" sz="1600" b="0" baseline="-25000" dirty="0" smtClean="0">
                <a:solidFill>
                  <a:srgbClr val="FF0000"/>
                </a:solidFill>
              </a:rPr>
              <a:t>2</a:t>
            </a:r>
            <a:r>
              <a:rPr lang="en-US" sz="1600" b="0" dirty="0" smtClean="0">
                <a:solidFill>
                  <a:srgbClr val="FF0000"/>
                </a:solidFill>
              </a:rPr>
              <a:t> </a:t>
            </a:r>
            <a:r>
              <a:rPr lang="en-US" sz="1600" b="0" dirty="0"/>
              <a:t>⇌</a:t>
            </a:r>
            <a:r>
              <a:rPr lang="en-US" sz="1600" b="0" dirty="0">
                <a:solidFill>
                  <a:srgbClr val="FF0000"/>
                </a:solidFill>
              </a:rPr>
              <a:t> </a:t>
            </a:r>
            <a:r>
              <a:rPr lang="en-US" sz="1600" b="0" dirty="0">
                <a:solidFill>
                  <a:srgbClr val="00B0F0"/>
                </a:solidFill>
              </a:rPr>
              <a:t>N</a:t>
            </a:r>
            <a:r>
              <a:rPr lang="en-US" sz="1600" b="0" baseline="-25000" dirty="0">
                <a:solidFill>
                  <a:srgbClr val="00B0F0"/>
                </a:solidFill>
              </a:rPr>
              <a:t>2</a:t>
            </a:r>
            <a:r>
              <a:rPr lang="en-US" sz="1600" b="0" dirty="0">
                <a:solidFill>
                  <a:srgbClr val="00B0F0"/>
                </a:solidFill>
              </a:rPr>
              <a:t>O</a:t>
            </a:r>
            <a:r>
              <a:rPr lang="en-US" sz="1600" b="0" baseline="-25000" dirty="0">
                <a:solidFill>
                  <a:srgbClr val="00B0F0"/>
                </a:solidFill>
              </a:rPr>
              <a:t>4</a:t>
            </a:r>
            <a:endParaRPr lang="en-CA" sz="1600" b="0" dirty="0">
              <a:solidFill>
                <a:srgbClr val="00B0F0"/>
              </a:solidFill>
            </a:endParaRPr>
          </a:p>
          <a:p>
            <a:endParaRPr lang="en-US" sz="800" b="0" dirty="0" smtClean="0"/>
          </a:p>
          <a:p>
            <a:endParaRPr lang="en-US" b="0" dirty="0"/>
          </a:p>
          <a:p>
            <a:r>
              <a:rPr lang="en-US" sz="1600" b="0" dirty="0" smtClean="0"/>
              <a:t>In </a:t>
            </a:r>
            <a:r>
              <a:rPr lang="en-US" sz="1600" b="0" dirty="0"/>
              <a:t>both experiments, a state of chemical equilibrium is reached when the concentrations level off at constant values: [N</a:t>
            </a:r>
            <a:r>
              <a:rPr lang="en-US" sz="1600" b="0" baseline="-25000" dirty="0"/>
              <a:t>2</a:t>
            </a:r>
            <a:r>
              <a:rPr lang="en-US" sz="1600" b="0" dirty="0"/>
              <a:t>O</a:t>
            </a:r>
            <a:r>
              <a:rPr lang="en-US" sz="1600" b="0" baseline="-25000" dirty="0"/>
              <a:t>4</a:t>
            </a:r>
            <a:r>
              <a:rPr lang="en-US" sz="1600" b="0" dirty="0"/>
              <a:t>] = 0.0337 M; [NO</a:t>
            </a:r>
            <a:r>
              <a:rPr lang="en-US" sz="1600" b="0" baseline="-25000" dirty="0"/>
              <a:t>2</a:t>
            </a:r>
            <a:r>
              <a:rPr lang="en-US" sz="1600" b="0" dirty="0"/>
              <a:t>] = 0.0125 M.</a:t>
            </a:r>
            <a:endParaRPr lang="en-CA" sz="1600" b="0" dirty="0"/>
          </a:p>
        </p:txBody>
      </p:sp>
      <p:sp>
        <p:nvSpPr>
          <p:cNvPr id="4" name="TextBox 3"/>
          <p:cNvSpPr txBox="1"/>
          <p:nvPr/>
        </p:nvSpPr>
        <p:spPr>
          <a:xfrm>
            <a:off x="4716016" y="2348880"/>
            <a:ext cx="3528392" cy="1107996"/>
          </a:xfrm>
          <a:prstGeom prst="rect">
            <a:avLst/>
          </a:prstGeom>
          <a:noFill/>
        </p:spPr>
        <p:txBody>
          <a:bodyPr wrap="square" rtlCol="0">
            <a:spAutoFit/>
          </a:bodyPr>
          <a:lstStyle/>
          <a:p>
            <a:r>
              <a:rPr lang="en-US" sz="1600" dirty="0" smtClean="0"/>
              <a:t>(b) only NO</a:t>
            </a:r>
            <a:r>
              <a:rPr lang="en-US" sz="1600" baseline="-25000" dirty="0" smtClean="0"/>
              <a:t>2</a:t>
            </a:r>
            <a:r>
              <a:rPr lang="en-US" sz="1600" dirty="0" smtClean="0"/>
              <a:t> is present initially. </a:t>
            </a:r>
            <a:endParaRPr lang="en-CA" sz="1600" dirty="0" smtClean="0"/>
          </a:p>
          <a:p>
            <a:r>
              <a:rPr lang="en-US" sz="1600" dirty="0" smtClean="0"/>
              <a:t>In experiment (b), [N</a:t>
            </a:r>
            <a:r>
              <a:rPr lang="en-US" sz="1600" baseline="-25000" dirty="0" smtClean="0"/>
              <a:t>2</a:t>
            </a:r>
            <a:r>
              <a:rPr lang="en-US" sz="1600" dirty="0" smtClean="0"/>
              <a:t>O</a:t>
            </a:r>
            <a:r>
              <a:rPr lang="en-US" sz="1600" baseline="-25000" dirty="0" smtClean="0"/>
              <a:t>4</a:t>
            </a:r>
            <a:r>
              <a:rPr lang="en-US" sz="1600" dirty="0" smtClean="0"/>
              <a:t>] </a:t>
            </a:r>
            <a:r>
              <a:rPr lang="en-US" sz="1600" u="sng" dirty="0" smtClean="0"/>
              <a:t>increases</a:t>
            </a:r>
            <a:r>
              <a:rPr lang="en-US" sz="1600" dirty="0" smtClean="0"/>
              <a:t> as [NO</a:t>
            </a:r>
            <a:r>
              <a:rPr lang="en-US" sz="1600" baseline="-25000" dirty="0" smtClean="0"/>
              <a:t>2</a:t>
            </a:r>
            <a:r>
              <a:rPr lang="en-US" sz="1600" dirty="0" smtClean="0"/>
              <a:t>] </a:t>
            </a:r>
            <a:r>
              <a:rPr lang="en-US" sz="1600" u="sng" dirty="0" smtClean="0"/>
              <a:t>decreases</a:t>
            </a:r>
            <a:r>
              <a:rPr lang="en-US" sz="1600" dirty="0" smtClean="0"/>
              <a:t>. </a:t>
            </a:r>
            <a:endParaRPr lang="en-CA" sz="1600" dirty="0" smtClean="0"/>
          </a:p>
          <a:p>
            <a:endParaRPr lang="en-CA" dirty="0"/>
          </a:p>
        </p:txBody>
      </p:sp>
      <p:sp>
        <p:nvSpPr>
          <p:cNvPr id="5" name="TextBox 4"/>
          <p:cNvSpPr txBox="1"/>
          <p:nvPr/>
        </p:nvSpPr>
        <p:spPr>
          <a:xfrm>
            <a:off x="323528" y="2385737"/>
            <a:ext cx="4032448" cy="1384995"/>
          </a:xfrm>
          <a:prstGeom prst="rect">
            <a:avLst/>
          </a:prstGeom>
          <a:noFill/>
        </p:spPr>
        <p:txBody>
          <a:bodyPr wrap="square" rtlCol="0">
            <a:spAutoFit/>
          </a:bodyPr>
          <a:lstStyle/>
          <a:p>
            <a:r>
              <a:rPr lang="en-US" sz="1600" dirty="0" smtClean="0"/>
              <a:t>(a)</a:t>
            </a:r>
            <a:r>
              <a:rPr lang="en-US" sz="1600" b="0" dirty="0" smtClean="0"/>
              <a:t> Only N</a:t>
            </a:r>
            <a:r>
              <a:rPr lang="en-US" sz="1600" b="0" baseline="-25000" dirty="0" smtClean="0"/>
              <a:t>2</a:t>
            </a:r>
            <a:r>
              <a:rPr lang="en-US" sz="1600" b="0" dirty="0" smtClean="0"/>
              <a:t>O</a:t>
            </a:r>
            <a:r>
              <a:rPr lang="en-US" sz="1600" b="0" baseline="-25000" dirty="0" smtClean="0"/>
              <a:t>4</a:t>
            </a:r>
            <a:r>
              <a:rPr lang="en-US" sz="1600" b="0" dirty="0" smtClean="0"/>
              <a:t> is present initially. </a:t>
            </a:r>
            <a:endParaRPr lang="en-CA" sz="1600" b="0" dirty="0" smtClean="0"/>
          </a:p>
          <a:p>
            <a:r>
              <a:rPr lang="en-US" sz="1600" b="0" dirty="0" smtClean="0"/>
              <a:t>In experiment (a), [NO</a:t>
            </a:r>
            <a:r>
              <a:rPr lang="en-US" sz="1600" b="0" baseline="-25000" dirty="0" smtClean="0"/>
              <a:t>2</a:t>
            </a:r>
            <a:r>
              <a:rPr lang="en-US" sz="1600" b="0" dirty="0" smtClean="0"/>
              <a:t>] </a:t>
            </a:r>
            <a:r>
              <a:rPr lang="en-US" sz="1600" b="0" u="sng" dirty="0" smtClean="0"/>
              <a:t>increases</a:t>
            </a:r>
            <a:r>
              <a:rPr lang="en-US" sz="1600" b="0" dirty="0" smtClean="0"/>
              <a:t> as [N</a:t>
            </a:r>
            <a:r>
              <a:rPr lang="en-US" sz="1600" b="0" baseline="-25000" dirty="0" smtClean="0"/>
              <a:t>2</a:t>
            </a:r>
            <a:r>
              <a:rPr lang="en-US" sz="1600" b="0" dirty="0" smtClean="0"/>
              <a:t>O</a:t>
            </a:r>
            <a:r>
              <a:rPr lang="en-US" sz="1600" b="0" baseline="-25000" dirty="0" smtClean="0"/>
              <a:t>4</a:t>
            </a:r>
            <a:r>
              <a:rPr lang="en-US" sz="1600" b="0" dirty="0" smtClean="0"/>
              <a:t>] </a:t>
            </a:r>
            <a:r>
              <a:rPr lang="en-US" sz="1600" b="0" u="sng" dirty="0" smtClean="0"/>
              <a:t>decreases</a:t>
            </a:r>
            <a:r>
              <a:rPr lang="en-US" sz="1600" b="0" dirty="0" smtClean="0"/>
              <a:t>. ; </a:t>
            </a:r>
          </a:p>
          <a:p>
            <a:endParaRPr lang="en-CA" b="0" dirty="0" smtClean="0"/>
          </a:p>
          <a:p>
            <a:endParaRPr lang="en-CA" dirty="0"/>
          </a:p>
        </p:txBody>
      </p:sp>
      <p:pic>
        <p:nvPicPr>
          <p:cNvPr id="6" name="Picture 5" descr="FG13_0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91680" y="3702385"/>
            <a:ext cx="5184576" cy="2912111"/>
          </a:xfrm>
          <a:prstGeom prst="rect">
            <a:avLst/>
          </a:prstGeom>
          <a:noFill/>
          <a:ln>
            <a:noFill/>
          </a:ln>
        </p:spPr>
      </p:pic>
    </p:spTree>
    <p:extLst>
      <p:ext uri="{BB962C8B-B14F-4D97-AF65-F5344CB8AC3E}">
        <p14:creationId xmlns:p14="http://schemas.microsoft.com/office/powerpoint/2010/main" val="13378388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Analogy Lab</a:t>
            </a:r>
          </a:p>
          <a:p>
            <a:r>
              <a:rPr lang="en-US" dirty="0" smtClean="0"/>
              <a:t>No formal lab write up needed</a:t>
            </a:r>
            <a:endParaRPr lang="en-US" dirty="0"/>
          </a:p>
        </p:txBody>
      </p:sp>
    </p:spTree>
    <p:extLst>
      <p:ext uri="{BB962C8B-B14F-4D97-AF65-F5344CB8AC3E}">
        <p14:creationId xmlns:p14="http://schemas.microsoft.com/office/powerpoint/2010/main" val="33286842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How to Identify when Equilibrium </a:t>
            </a:r>
            <a:r>
              <a:rPr lang="en-US" b="1" dirty="0" smtClean="0"/>
              <a:t>Exists</a:t>
            </a:r>
            <a:endParaRPr lang="en-CA" dirty="0"/>
          </a:p>
        </p:txBody>
      </p:sp>
      <p:sp>
        <p:nvSpPr>
          <p:cNvPr id="3" name="Content Placeholder 2"/>
          <p:cNvSpPr>
            <a:spLocks noGrp="1"/>
          </p:cNvSpPr>
          <p:nvPr>
            <p:ph idx="1"/>
          </p:nvPr>
        </p:nvSpPr>
        <p:spPr>
          <a:xfrm>
            <a:off x="457200" y="2060848"/>
            <a:ext cx="7931224" cy="4065315"/>
          </a:xfrm>
        </p:spPr>
        <p:txBody>
          <a:bodyPr/>
          <a:lstStyle/>
          <a:p>
            <a:pPr marL="342900" indent="-342900">
              <a:buFont typeface="Arial" pitchFamily="34" charset="0"/>
              <a:buChar char="•"/>
            </a:pPr>
            <a:r>
              <a:rPr lang="en-US" b="0" dirty="0"/>
              <a:t>There are two important characteristics of a system at equilibrium</a:t>
            </a:r>
            <a:endParaRPr lang="en-CA" b="0" dirty="0"/>
          </a:p>
          <a:p>
            <a:pPr marL="342900" lvl="0" indent="-342900">
              <a:buFont typeface="Arial" pitchFamily="34" charset="0"/>
              <a:buChar char="•"/>
            </a:pPr>
            <a:r>
              <a:rPr lang="en-US" b="0" dirty="0"/>
              <a:t>The equilibrium can be approached from </a:t>
            </a:r>
            <a:r>
              <a:rPr lang="en-US" b="0" u="sng" dirty="0"/>
              <a:t>either</a:t>
            </a:r>
            <a:r>
              <a:rPr lang="en-US" b="0" dirty="0"/>
              <a:t> side of the reaction equation.</a:t>
            </a:r>
            <a:endParaRPr lang="en-CA" b="0" dirty="0"/>
          </a:p>
          <a:p>
            <a:pPr marL="342900" lvl="0" indent="-342900">
              <a:buFont typeface="Arial" pitchFamily="34" charset="0"/>
              <a:buChar char="•"/>
            </a:pPr>
            <a:r>
              <a:rPr lang="en-US" b="0" dirty="0"/>
              <a:t>At equilibrium the concentration of the reactants and products do not </a:t>
            </a:r>
            <a:r>
              <a:rPr lang="en-US" b="0" u="sng" dirty="0"/>
              <a:t>change</a:t>
            </a:r>
            <a:r>
              <a:rPr lang="en-US" b="0" dirty="0"/>
              <a:t>.</a:t>
            </a:r>
            <a:endParaRPr lang="en-CA" b="0" dirty="0"/>
          </a:p>
          <a:p>
            <a:pPr marL="342900" indent="-342900">
              <a:buFont typeface="Arial" pitchFamily="34" charset="0"/>
              <a:buChar char="•"/>
            </a:pPr>
            <a:r>
              <a:rPr lang="en-US" b="0" dirty="0"/>
              <a:t>Signs that a system is at equilibrium:</a:t>
            </a:r>
            <a:endParaRPr lang="en-CA" b="0" dirty="0"/>
          </a:p>
          <a:p>
            <a:pPr marL="342900" lvl="0" indent="-342900">
              <a:buFont typeface="Arial" pitchFamily="34" charset="0"/>
              <a:buChar char="•"/>
            </a:pPr>
            <a:r>
              <a:rPr lang="en-US" b="0" dirty="0"/>
              <a:t>It must be a </a:t>
            </a:r>
            <a:r>
              <a:rPr lang="en-US" b="0" u="sng" dirty="0"/>
              <a:t>closed</a:t>
            </a:r>
            <a:r>
              <a:rPr lang="en-US" b="0" dirty="0"/>
              <a:t> system at a </a:t>
            </a:r>
            <a:r>
              <a:rPr lang="en-US" b="0" u="sng" dirty="0"/>
              <a:t>constant</a:t>
            </a:r>
            <a:r>
              <a:rPr lang="en-US" b="0" dirty="0"/>
              <a:t> temperature</a:t>
            </a:r>
            <a:endParaRPr lang="en-CA" b="0" dirty="0"/>
          </a:p>
          <a:p>
            <a:pPr marL="342900" lvl="0" indent="-342900">
              <a:buFont typeface="Arial" pitchFamily="34" charset="0"/>
              <a:buChar char="•"/>
            </a:pPr>
            <a:r>
              <a:rPr lang="en-US" b="0" dirty="0"/>
              <a:t>Constant </a:t>
            </a:r>
            <a:r>
              <a:rPr lang="en-US" b="0" u="sng" dirty="0"/>
              <a:t>concentration</a:t>
            </a:r>
            <a:r>
              <a:rPr lang="en-US" b="0" dirty="0"/>
              <a:t> indicated by constant color, pressure, volume, and electrical conductivity.</a:t>
            </a:r>
            <a:endParaRPr lang="en-CA" b="0" dirty="0"/>
          </a:p>
          <a:p>
            <a:pPr marL="342900" indent="-342900">
              <a:buFont typeface="Arial" pitchFamily="34" charset="0"/>
              <a:buChar char="•"/>
            </a:pPr>
            <a:endParaRPr lang="en-CA" b="0" dirty="0"/>
          </a:p>
        </p:txBody>
      </p:sp>
    </p:spTree>
    <p:extLst>
      <p:ext uri="{BB962C8B-B14F-4D97-AF65-F5344CB8AC3E}">
        <p14:creationId xmlns:p14="http://schemas.microsoft.com/office/powerpoint/2010/main" val="24443728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1917</TotalTime>
  <Words>592</Words>
  <Application>Microsoft Office PowerPoint</Application>
  <PresentationFormat>On-screen Show (4:3)</PresentationFormat>
  <Paragraphs>100</Paragraphs>
  <Slides>14</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0" baseType="lpstr">
      <vt:lpstr>Arial</vt:lpstr>
      <vt:lpstr>Arial Black</vt:lpstr>
      <vt:lpstr>Showcard Gothic</vt:lpstr>
      <vt:lpstr>Times New Roman</vt:lpstr>
      <vt:lpstr>Essential</vt:lpstr>
      <vt:lpstr>Microsoft Equation 3.0</vt:lpstr>
      <vt:lpstr>Chemistry 30</vt:lpstr>
      <vt:lpstr>Reversibility of Chemical Reactions</vt:lpstr>
      <vt:lpstr>Equilibrium</vt:lpstr>
      <vt:lpstr>Equilibrium</vt:lpstr>
      <vt:lpstr>Equilibrium</vt:lpstr>
      <vt:lpstr>Equilibrium</vt:lpstr>
      <vt:lpstr>Equilibrium Reaction Example: </vt:lpstr>
      <vt:lpstr>PowerPoint Presentation</vt:lpstr>
      <vt:lpstr>How to Identify when Equilibrium Exists</vt:lpstr>
      <vt:lpstr>The Equilibrium Constant Expression</vt:lpstr>
      <vt:lpstr>PowerPoint Presentation</vt:lpstr>
      <vt:lpstr>PowerPoint Presentation</vt:lpstr>
      <vt:lpstr>PowerPoint Presentation</vt:lpstr>
      <vt:lpstr>PowerPoint Presentation</vt:lpstr>
    </vt:vector>
  </TitlesOfParts>
  <Company>Saskatoon Public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Chemistry 30</dc:title>
  <dc:creator>Wiebe, Eastlyn Megan</dc:creator>
  <cp:lastModifiedBy>Appleton, Eastlyn Megan (Eastlyn)</cp:lastModifiedBy>
  <cp:revision>10</cp:revision>
  <dcterms:created xsi:type="dcterms:W3CDTF">2012-09-25T02:04:58Z</dcterms:created>
  <dcterms:modified xsi:type="dcterms:W3CDTF">2017-09-25T17:42:24Z</dcterms:modified>
</cp:coreProperties>
</file>